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57589-0E7C-4E75-ABD4-64CF4609D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Methods of Bible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F5F1D-0EE0-4642-97FE-1C7B75071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4259954540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53B2-4737-4A5A-8AFB-4D3ADF387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Parables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87CDE-18AF-455A-8BB3-9B622DC2D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5012"/>
            <a:ext cx="8915400" cy="4136210"/>
          </a:xfrm>
        </p:spPr>
        <p:txBody>
          <a:bodyPr>
            <a:normAutofit/>
          </a:bodyPr>
          <a:lstStyle/>
          <a:p>
            <a:r>
              <a:rPr lang="en-US" sz="2400" u="sng" dirty="0"/>
              <a:t>GUIDELINES</a:t>
            </a:r>
          </a:p>
          <a:p>
            <a:pPr lvl="1"/>
            <a:r>
              <a:rPr lang="en-US" sz="2200" dirty="0"/>
              <a:t>The point of the parable is crucial</a:t>
            </a:r>
          </a:p>
          <a:p>
            <a:pPr lvl="1"/>
            <a:r>
              <a:rPr lang="en-US" sz="2200" dirty="0"/>
              <a:t>The purpose is to respond in a certain way</a:t>
            </a:r>
          </a:p>
          <a:p>
            <a:pPr lvl="1"/>
            <a:r>
              <a:rPr lang="en-US" sz="2200" dirty="0"/>
              <a:t>Definitions:	</a:t>
            </a:r>
          </a:p>
          <a:p>
            <a:pPr lvl="2"/>
            <a:r>
              <a:rPr lang="en-US" sz="2000" dirty="0"/>
              <a:t>True parable is a story with an intended response</a:t>
            </a:r>
          </a:p>
          <a:p>
            <a:pPr lvl="2"/>
            <a:r>
              <a:rPr lang="en-US" sz="2000" dirty="0"/>
              <a:t>Similitudes were illustrations taken from everyday life</a:t>
            </a:r>
          </a:p>
          <a:p>
            <a:pPr lvl="2"/>
            <a:r>
              <a:rPr lang="en-US" sz="2000" dirty="0"/>
              <a:t>Allegory assigns separate meanings to all elements of the story and those become the point of the story</a:t>
            </a:r>
          </a:p>
        </p:txBody>
      </p:sp>
    </p:spTree>
    <p:extLst>
      <p:ext uri="{BB962C8B-B14F-4D97-AF65-F5344CB8AC3E}">
        <p14:creationId xmlns:p14="http://schemas.microsoft.com/office/powerpoint/2010/main" val="19499618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8C09E-2700-4EEB-ABEB-F195B170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Parables continued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D6448-4E53-4091-B7EB-09D7CBB7B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PROCESS</a:t>
            </a:r>
          </a:p>
          <a:p>
            <a:pPr lvl="1"/>
            <a:r>
              <a:rPr lang="en-US" sz="2200" dirty="0"/>
              <a:t>Observe- What are the key points of reference?</a:t>
            </a:r>
          </a:p>
          <a:p>
            <a:pPr lvl="2"/>
            <a:r>
              <a:rPr lang="en-US" sz="2000" dirty="0"/>
              <a:t>Read again and again</a:t>
            </a:r>
          </a:p>
          <a:p>
            <a:pPr lvl="1"/>
            <a:r>
              <a:rPr lang="en-US" sz="2200" dirty="0"/>
              <a:t>Interpret- What was the point?</a:t>
            </a:r>
            <a:endParaRPr lang="en-US" sz="2000" dirty="0"/>
          </a:p>
          <a:p>
            <a:pPr lvl="1"/>
            <a:r>
              <a:rPr lang="en-US" sz="2200" dirty="0"/>
              <a:t>Apply- What do I do?</a:t>
            </a:r>
          </a:p>
          <a:p>
            <a:pPr lvl="2"/>
            <a:r>
              <a:rPr lang="en-US" sz="2000" dirty="0"/>
              <a:t>Translate the point into my cultural context</a:t>
            </a:r>
          </a:p>
          <a:p>
            <a:pPr lvl="2"/>
            <a:r>
              <a:rPr lang="en-US" sz="2000" dirty="0"/>
              <a:t>All the parables in some way proclaim the Kingdom of God and the urgency of choosing Him</a:t>
            </a:r>
          </a:p>
        </p:txBody>
      </p:sp>
    </p:spTree>
    <p:extLst>
      <p:ext uri="{BB962C8B-B14F-4D97-AF65-F5344CB8AC3E}">
        <p14:creationId xmlns:p14="http://schemas.microsoft.com/office/powerpoint/2010/main" val="21207420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2D23-2438-4A86-BCBD-A5F3B725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Genre: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795E5-3025-48F8-A002-875251717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CHALLENGES</a:t>
            </a:r>
          </a:p>
          <a:p>
            <a:pPr lvl="1"/>
            <a:r>
              <a:rPr lang="en-US" sz="2200" dirty="0"/>
              <a:t>Is it precedent or principle?</a:t>
            </a:r>
          </a:p>
          <a:p>
            <a:pPr lvl="2"/>
            <a:r>
              <a:rPr lang="en-US" sz="2000" dirty="0"/>
              <a:t>Norm to be restored or ideal to be approximated?</a:t>
            </a:r>
          </a:p>
          <a:p>
            <a:pPr lvl="1"/>
            <a:r>
              <a:rPr lang="en-US" sz="2200" dirty="0"/>
              <a:t>What is our purpose in reading?</a:t>
            </a:r>
          </a:p>
          <a:p>
            <a:pPr lvl="2"/>
            <a:r>
              <a:rPr lang="en-US" sz="2000" dirty="0"/>
              <a:t>History</a:t>
            </a:r>
          </a:p>
          <a:p>
            <a:pPr lvl="2"/>
            <a:r>
              <a:rPr lang="en-US" sz="2000" dirty="0"/>
              <a:t>Devotionally </a:t>
            </a:r>
          </a:p>
        </p:txBody>
      </p:sp>
    </p:spTree>
    <p:extLst>
      <p:ext uri="{BB962C8B-B14F-4D97-AF65-F5344CB8AC3E}">
        <p14:creationId xmlns:p14="http://schemas.microsoft.com/office/powerpoint/2010/main" val="4250431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9DD9-DE2C-4BE5-816E-9948CCE9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A8D21-2673-4ACD-9E22-267C842BC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GUIDELINES</a:t>
            </a:r>
          </a:p>
          <a:p>
            <a:pPr lvl="1"/>
            <a:r>
              <a:rPr lang="en-US" sz="2200" dirty="0"/>
              <a:t>Luke</a:t>
            </a:r>
          </a:p>
          <a:p>
            <a:pPr lvl="2"/>
            <a:r>
              <a:rPr lang="en-US" sz="2000" dirty="0"/>
              <a:t>Gentile</a:t>
            </a:r>
          </a:p>
          <a:p>
            <a:pPr lvl="2"/>
            <a:r>
              <a:rPr lang="en-US" sz="2000" dirty="0"/>
              <a:t>Holy Spirit inspired</a:t>
            </a:r>
          </a:p>
          <a:p>
            <a:pPr lvl="2"/>
            <a:r>
              <a:rPr lang="en-US" sz="2000" dirty="0"/>
              <a:t>Hellenistic historiography = written to encourage, entertain, moralize, inform, offer an apologetic</a:t>
            </a:r>
          </a:p>
        </p:txBody>
      </p:sp>
    </p:spTree>
    <p:extLst>
      <p:ext uri="{BB962C8B-B14F-4D97-AF65-F5344CB8AC3E}">
        <p14:creationId xmlns:p14="http://schemas.microsoft.com/office/powerpoint/2010/main" val="24701635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8EA09-86A1-4521-A97D-15027AB7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3190C-E25D-4CE0-A343-B4089E9E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4254"/>
            <a:ext cx="8915400" cy="4146968"/>
          </a:xfrm>
        </p:spPr>
        <p:txBody>
          <a:bodyPr>
            <a:normAutofit/>
          </a:bodyPr>
          <a:lstStyle/>
          <a:p>
            <a:r>
              <a:rPr lang="en-US" sz="2400" u="sng" dirty="0"/>
              <a:t>PROCESS</a:t>
            </a:r>
          </a:p>
          <a:p>
            <a:pPr lvl="1"/>
            <a:r>
              <a:rPr lang="en-US" sz="2200" dirty="0"/>
              <a:t>Observe- What do I see?</a:t>
            </a:r>
          </a:p>
          <a:p>
            <a:pPr lvl="2"/>
            <a:r>
              <a:rPr lang="en-US" sz="2000" dirty="0"/>
              <a:t>Read again and again!</a:t>
            </a:r>
          </a:p>
          <a:p>
            <a:pPr lvl="2"/>
            <a:r>
              <a:rPr lang="en-US" sz="2000" dirty="0"/>
              <a:t>Who, what, where, when, how</a:t>
            </a:r>
          </a:p>
          <a:p>
            <a:pPr lvl="2"/>
            <a:r>
              <a:rPr lang="en-US" sz="2000" dirty="0"/>
              <a:t>Repetition of words, themes</a:t>
            </a:r>
          </a:p>
          <a:p>
            <a:pPr lvl="2"/>
            <a:r>
              <a:rPr lang="en-US" sz="2000" dirty="0"/>
              <a:t>Find the summary statements</a:t>
            </a:r>
          </a:p>
          <a:p>
            <a:pPr lvl="3"/>
            <a:r>
              <a:rPr lang="en-US" sz="1800" dirty="0"/>
              <a:t>1</a:t>
            </a:r>
            <a:r>
              <a:rPr lang="en-US" sz="1800" baseline="30000" dirty="0"/>
              <a:t>st</a:t>
            </a:r>
            <a:r>
              <a:rPr lang="en-US" sz="1800" dirty="0"/>
              <a:t> = Acts 6:7</a:t>
            </a:r>
          </a:p>
          <a:p>
            <a:pPr lvl="3"/>
            <a:r>
              <a:rPr lang="en-US" sz="1800" b="1" i="1" dirty="0"/>
              <a:t>And the word of God continued to increase, and the number of the disciples multiplied greatly in Jerusalem, and a great many of the priests became obedient to the faith.</a:t>
            </a:r>
          </a:p>
        </p:txBody>
      </p:sp>
    </p:spTree>
    <p:extLst>
      <p:ext uri="{BB962C8B-B14F-4D97-AF65-F5344CB8AC3E}">
        <p14:creationId xmlns:p14="http://schemas.microsoft.com/office/powerpoint/2010/main" val="32153944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2F7F1-3A48-48BB-8ACA-5593983D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14592-1012-429C-851B-C997BD7DF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0767"/>
            <a:ext cx="8915400" cy="4916245"/>
          </a:xfrm>
        </p:spPr>
        <p:txBody>
          <a:bodyPr>
            <a:normAutofit/>
          </a:bodyPr>
          <a:lstStyle/>
          <a:p>
            <a:pPr lvl="1"/>
            <a:r>
              <a:rPr lang="en-US" sz="2200" dirty="0"/>
              <a:t>Interpret- What does it mean?</a:t>
            </a:r>
          </a:p>
          <a:p>
            <a:pPr lvl="2"/>
            <a:r>
              <a:rPr lang="en-US" sz="2000" dirty="0"/>
              <a:t>Luke is demonstrating the movement of the gospel</a:t>
            </a:r>
          </a:p>
          <a:p>
            <a:pPr lvl="2"/>
            <a:r>
              <a:rPr lang="en-US" sz="2000" dirty="0"/>
              <a:t>Not a theological treatise</a:t>
            </a:r>
          </a:p>
          <a:p>
            <a:pPr lvl="2"/>
            <a:r>
              <a:rPr lang="en-US" sz="2000" dirty="0"/>
              <a:t>What is the point of each passage?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Apply – What do I do?</a:t>
            </a:r>
          </a:p>
          <a:p>
            <a:pPr lvl="2"/>
            <a:r>
              <a:rPr lang="en-US" sz="2000" dirty="0"/>
              <a:t>Principle? Timeless Truths, Luke’s intent</a:t>
            </a:r>
          </a:p>
          <a:p>
            <a:pPr lvl="3"/>
            <a:r>
              <a:rPr lang="en-US" sz="1800" dirty="0"/>
              <a:t>What is explicit/ imperative? = primary</a:t>
            </a:r>
          </a:p>
          <a:p>
            <a:pPr lvl="2"/>
            <a:r>
              <a:rPr lang="en-US" sz="2000" dirty="0"/>
              <a:t>Precedent? (All of us do this, but inconsistently!)</a:t>
            </a:r>
          </a:p>
          <a:p>
            <a:pPr lvl="3"/>
            <a:r>
              <a:rPr lang="en-US" sz="1800" dirty="0"/>
              <a:t>What is implied, derived? = secondary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23150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CDC9-8FAB-41CA-BC39-6CF3F84F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Genre: the EPISTLES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8BB83-D130-4088-AAB9-95023D991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3647"/>
            <a:ext cx="8915400" cy="4297575"/>
          </a:xfrm>
        </p:spPr>
        <p:txBody>
          <a:bodyPr>
            <a:normAutofit/>
          </a:bodyPr>
          <a:lstStyle/>
          <a:p>
            <a:r>
              <a:rPr lang="en-US" sz="2400" u="sng" dirty="0"/>
              <a:t>CHALLENGES</a:t>
            </a:r>
          </a:p>
          <a:p>
            <a:pPr lvl="1"/>
            <a:r>
              <a:rPr lang="en-US" sz="2200" dirty="0"/>
              <a:t>One-sided telephone call!</a:t>
            </a:r>
          </a:p>
          <a:p>
            <a:pPr lvl="1"/>
            <a:r>
              <a:rPr lang="en-US" sz="2200" dirty="0"/>
              <a:t>Problem passages</a:t>
            </a:r>
          </a:p>
          <a:p>
            <a:pPr lvl="2"/>
            <a:r>
              <a:rPr lang="en-US" sz="2000" dirty="0"/>
              <a:t>God’s word to THEM, not us</a:t>
            </a:r>
          </a:p>
          <a:p>
            <a:pPr lvl="2"/>
            <a:r>
              <a:rPr lang="en-US" sz="2000" dirty="0"/>
              <a:t>Details may be difficult, but what is the bigger point?</a:t>
            </a:r>
          </a:p>
          <a:p>
            <a:pPr lvl="2"/>
            <a:r>
              <a:rPr lang="en-US" sz="2000" dirty="0"/>
              <a:t>Humility </a:t>
            </a:r>
          </a:p>
          <a:p>
            <a:pPr lvl="1"/>
            <a:r>
              <a:rPr lang="en-US" sz="2200" dirty="0"/>
              <a:t>Application</a:t>
            </a:r>
          </a:p>
          <a:p>
            <a:pPr lvl="2"/>
            <a:r>
              <a:rPr lang="en-US" sz="2000" dirty="0"/>
              <a:t>There and Then coming to the Here and Now</a:t>
            </a:r>
          </a:p>
          <a:p>
            <a:pPr lvl="2"/>
            <a:r>
              <a:rPr lang="en-US" sz="2000" dirty="0"/>
              <a:t>Cultural relativity</a:t>
            </a:r>
          </a:p>
        </p:txBody>
      </p:sp>
    </p:spTree>
    <p:extLst>
      <p:ext uri="{BB962C8B-B14F-4D97-AF65-F5344CB8AC3E}">
        <p14:creationId xmlns:p14="http://schemas.microsoft.com/office/powerpoint/2010/main" val="38928099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72A9F-B4AF-4FF0-A0E0-AB63BFFCB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Epistles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436A0-01AF-465A-B7A6-F531DE307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GUIDELINES</a:t>
            </a:r>
          </a:p>
          <a:p>
            <a:pPr lvl="1"/>
            <a:r>
              <a:rPr lang="en-US" sz="2200" dirty="0"/>
              <a:t>Occasional documents = written in 1</a:t>
            </a:r>
            <a:r>
              <a:rPr lang="en-US" sz="2200" baseline="30000" dirty="0"/>
              <a:t>st</a:t>
            </a:r>
            <a:r>
              <a:rPr lang="en-US" sz="2200" dirty="0"/>
              <a:t> century to specific audience in a specific situation</a:t>
            </a:r>
          </a:p>
          <a:p>
            <a:pPr lvl="1"/>
            <a:r>
              <a:rPr lang="en-US" sz="2200" dirty="0"/>
              <a:t>Not written to be theological treatises</a:t>
            </a:r>
          </a:p>
          <a:p>
            <a:pPr lvl="2"/>
            <a:r>
              <a:rPr lang="en-US" sz="2000" dirty="0"/>
              <a:t>Caution: we may come asking questions they were not asking!</a:t>
            </a:r>
          </a:p>
          <a:p>
            <a:pPr lvl="1"/>
            <a:r>
              <a:rPr lang="en-US" sz="2200" dirty="0"/>
              <a:t>“Task theology”</a:t>
            </a:r>
          </a:p>
          <a:p>
            <a:pPr lvl="2"/>
            <a:r>
              <a:rPr lang="en-US" sz="2000" dirty="0"/>
              <a:t>Theology applied and directed to a specific need</a:t>
            </a:r>
          </a:p>
        </p:txBody>
      </p:sp>
    </p:spTree>
    <p:extLst>
      <p:ext uri="{BB962C8B-B14F-4D97-AF65-F5344CB8AC3E}">
        <p14:creationId xmlns:p14="http://schemas.microsoft.com/office/powerpoint/2010/main" val="12693952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7BCC8-7BC9-4EF5-B612-B23CBB7D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Epistles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C1CC2-47A9-49A1-BAB6-F27A3D94B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1374"/>
            <a:ext cx="8915400" cy="4329848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200" dirty="0"/>
              <a:t>Common form:</a:t>
            </a:r>
          </a:p>
          <a:p>
            <a:pPr lvl="2"/>
            <a:r>
              <a:rPr lang="en-US" sz="2000" dirty="0"/>
              <a:t>Introduction</a:t>
            </a:r>
          </a:p>
          <a:p>
            <a:pPr lvl="3"/>
            <a:r>
              <a:rPr lang="en-US" sz="1800" dirty="0"/>
              <a:t>Author</a:t>
            </a:r>
          </a:p>
          <a:p>
            <a:pPr lvl="3"/>
            <a:r>
              <a:rPr lang="en-US" sz="1800" dirty="0"/>
              <a:t>Audience</a:t>
            </a:r>
          </a:p>
          <a:p>
            <a:pPr lvl="3"/>
            <a:r>
              <a:rPr lang="en-US" sz="1800" dirty="0"/>
              <a:t>Greeting</a:t>
            </a:r>
          </a:p>
          <a:p>
            <a:pPr lvl="3"/>
            <a:r>
              <a:rPr lang="en-US" sz="1800" dirty="0"/>
              <a:t>Prayer of thanksgiving</a:t>
            </a:r>
          </a:p>
          <a:p>
            <a:pPr lvl="2"/>
            <a:r>
              <a:rPr lang="en-US" sz="2000" dirty="0"/>
              <a:t>Body</a:t>
            </a:r>
          </a:p>
          <a:p>
            <a:pPr lvl="2"/>
            <a:r>
              <a:rPr lang="en-US" sz="2000" dirty="0"/>
              <a:t>Conclusion </a:t>
            </a:r>
          </a:p>
          <a:p>
            <a:pPr lvl="3"/>
            <a:r>
              <a:rPr lang="en-US" sz="1800" dirty="0"/>
              <a:t>Final greeting</a:t>
            </a:r>
          </a:p>
          <a:p>
            <a:pPr lvl="3"/>
            <a:r>
              <a:rPr lang="en-US" sz="1800" dirty="0"/>
              <a:t>Farewell</a:t>
            </a:r>
          </a:p>
          <a:p>
            <a:pPr lvl="3"/>
            <a:r>
              <a:rPr lang="en-US" sz="18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6135979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A8793-ECCD-46EE-B6CC-EDEBBCB1D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Epistles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093C6-C3D8-41CB-BB84-E4DC8E27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PROCESS</a:t>
            </a:r>
          </a:p>
          <a:p>
            <a:pPr lvl="1"/>
            <a:r>
              <a:rPr lang="en-US" sz="2200" dirty="0"/>
              <a:t>Observe- What do I see?</a:t>
            </a:r>
          </a:p>
          <a:p>
            <a:pPr lvl="2"/>
            <a:r>
              <a:rPr lang="en-US" sz="2000" dirty="0"/>
              <a:t>Read- entire letter at one time, out loud!</a:t>
            </a:r>
          </a:p>
          <a:p>
            <a:pPr lvl="2"/>
            <a:r>
              <a:rPr lang="en-US" sz="2000" dirty="0"/>
              <a:t>Reconstruct- the big picture</a:t>
            </a:r>
          </a:p>
          <a:p>
            <a:pPr lvl="3"/>
            <a:r>
              <a:rPr lang="en-US" sz="1800" dirty="0"/>
              <a:t>Who, what, where, when, why, how of their situation</a:t>
            </a:r>
          </a:p>
          <a:p>
            <a:pPr lvl="2"/>
            <a:r>
              <a:rPr lang="en-US" sz="2000" dirty="0"/>
              <a:t>Repeat!</a:t>
            </a:r>
          </a:p>
          <a:p>
            <a:pPr lvl="3"/>
            <a:r>
              <a:rPr lang="en-US" sz="1800" dirty="0"/>
              <a:t>For smaller sections and paragraphs</a:t>
            </a:r>
          </a:p>
        </p:txBody>
      </p:sp>
    </p:spTree>
    <p:extLst>
      <p:ext uri="{BB962C8B-B14F-4D97-AF65-F5344CB8AC3E}">
        <p14:creationId xmlns:p14="http://schemas.microsoft.com/office/powerpoint/2010/main" val="1248254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7120-B74D-4FB1-8251-05AD7608B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Genres of the New Testament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2643E-CBE5-44EE-B7E3-E4AEFB2E08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an Inductive Study of Colossians</a:t>
            </a:r>
          </a:p>
        </p:txBody>
      </p:sp>
    </p:spTree>
    <p:extLst>
      <p:ext uri="{BB962C8B-B14F-4D97-AF65-F5344CB8AC3E}">
        <p14:creationId xmlns:p14="http://schemas.microsoft.com/office/powerpoint/2010/main" val="138848988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B399-CAB3-414E-B3B6-7F619A14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88656"/>
            <a:ext cx="8911687" cy="1280890"/>
          </a:xfrm>
        </p:spPr>
        <p:txBody>
          <a:bodyPr/>
          <a:lstStyle/>
          <a:p>
            <a:r>
              <a:rPr lang="en-US" dirty="0"/>
              <a:t>The Epistles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38262-56E5-42C0-A369-69616A4E9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Interpret- What does it mean?</a:t>
            </a:r>
          </a:p>
          <a:p>
            <a:pPr lvl="2"/>
            <a:r>
              <a:rPr lang="en-US" sz="2000" dirty="0"/>
              <a:t>Paragraphs: What is the point?</a:t>
            </a:r>
          </a:p>
          <a:p>
            <a:pPr lvl="2"/>
            <a:r>
              <a:rPr lang="en-US" sz="2000" dirty="0"/>
              <a:t>Series of Paragraphs: What is the point?</a:t>
            </a:r>
          </a:p>
          <a:p>
            <a:pPr lvl="2"/>
            <a:r>
              <a:rPr lang="en-US" sz="2000" dirty="0"/>
              <a:t>Trace the answers to the question(s), paragraph by paragraph</a:t>
            </a:r>
          </a:p>
          <a:p>
            <a:pPr lvl="2"/>
            <a:r>
              <a:rPr lang="en-US" sz="2000" dirty="0"/>
              <a:t>Timeless Truths – what is central to the message of all of Scripture? Consistently taught throughout all of Scripture? Inherently true in all situations?</a:t>
            </a:r>
          </a:p>
        </p:txBody>
      </p:sp>
    </p:spTree>
    <p:extLst>
      <p:ext uri="{BB962C8B-B14F-4D97-AF65-F5344CB8AC3E}">
        <p14:creationId xmlns:p14="http://schemas.microsoft.com/office/powerpoint/2010/main" val="23882111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3CCA-D251-4DDF-8861-5A5188D4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Epistles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36087-B229-4ED8-A3D2-B9E01FB80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Apply- What do I do?</a:t>
            </a:r>
          </a:p>
          <a:p>
            <a:pPr lvl="2"/>
            <a:r>
              <a:rPr lang="en-US" sz="2000" dirty="0"/>
              <a:t>Timeless Truths- find a parallel contemporary situation</a:t>
            </a:r>
          </a:p>
          <a:p>
            <a:pPr lvl="2"/>
            <a:r>
              <a:rPr lang="en-US" sz="2000" dirty="0"/>
              <a:t>A text can never mean what it never meant</a:t>
            </a:r>
          </a:p>
          <a:p>
            <a:pPr lvl="2"/>
            <a:r>
              <a:rPr lang="en-US" sz="2000" dirty="0"/>
              <a:t>Practice:</a:t>
            </a:r>
          </a:p>
          <a:p>
            <a:pPr lvl="3"/>
            <a:r>
              <a:rPr lang="en-US" sz="1800" dirty="0"/>
              <a:t>Who should I be?</a:t>
            </a:r>
          </a:p>
          <a:p>
            <a:pPr lvl="3"/>
            <a:r>
              <a:rPr lang="en-US" sz="1800" dirty="0"/>
              <a:t>How should I think?</a:t>
            </a:r>
          </a:p>
          <a:p>
            <a:pPr lvl="3"/>
            <a:r>
              <a:rPr lang="en-US" sz="1800" dirty="0"/>
              <a:t>What should I do?</a:t>
            </a:r>
          </a:p>
          <a:p>
            <a:pPr lvl="3"/>
            <a:r>
              <a:rPr lang="en-US" sz="1800" dirty="0"/>
              <a:t>Where should I go?</a:t>
            </a:r>
          </a:p>
          <a:p>
            <a:pPr lvl="3"/>
            <a:r>
              <a:rPr lang="en-US" sz="1800" dirty="0"/>
              <a:t>Who will I teach?</a:t>
            </a:r>
          </a:p>
        </p:txBody>
      </p:sp>
    </p:spTree>
    <p:extLst>
      <p:ext uri="{BB962C8B-B14F-4D97-AF65-F5344CB8AC3E}">
        <p14:creationId xmlns:p14="http://schemas.microsoft.com/office/powerpoint/2010/main" val="7647771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AABBF-452F-4D53-9DD4-D9FB045F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INDUCTIVE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2070-4CCA-4F06-8EC6-98A64CC88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COLOSSIANS</a:t>
            </a:r>
          </a:p>
          <a:p>
            <a:pPr lvl="1"/>
            <a:r>
              <a:rPr lang="en-US" sz="2200" dirty="0"/>
              <a:t>Observe- What do I see?</a:t>
            </a:r>
          </a:p>
          <a:p>
            <a:pPr lvl="1"/>
            <a:r>
              <a:rPr lang="en-US" sz="2200" dirty="0"/>
              <a:t>Interpret- What does it mean?</a:t>
            </a:r>
          </a:p>
          <a:p>
            <a:pPr lvl="1"/>
            <a:r>
              <a:rPr lang="en-US" sz="2200" dirty="0"/>
              <a:t>Apply- What do I do?</a:t>
            </a:r>
          </a:p>
        </p:txBody>
      </p:sp>
    </p:spTree>
    <p:extLst>
      <p:ext uri="{BB962C8B-B14F-4D97-AF65-F5344CB8AC3E}">
        <p14:creationId xmlns:p14="http://schemas.microsoft.com/office/powerpoint/2010/main" val="24771715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C46CF-A114-476C-B8F5-A4E38078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GENRE: the GOSPELS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691F9-D507-46B2-A13E-DC7FF6C50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4405"/>
            <a:ext cx="8915400" cy="4582757"/>
          </a:xfrm>
        </p:spPr>
        <p:txBody>
          <a:bodyPr>
            <a:normAutofit lnSpcReduction="10000"/>
          </a:bodyPr>
          <a:lstStyle/>
          <a:p>
            <a:r>
              <a:rPr lang="en-US" sz="2400" u="sng" dirty="0"/>
              <a:t>CHALLENGE</a:t>
            </a:r>
            <a:r>
              <a:rPr lang="en-US" sz="2400" dirty="0"/>
              <a:t>S</a:t>
            </a:r>
            <a:endParaRPr lang="en-US" sz="2200" dirty="0"/>
          </a:p>
          <a:p>
            <a:pPr lvl="1"/>
            <a:r>
              <a:rPr lang="en-US" sz="2200" dirty="0"/>
              <a:t>Jesus did not write the gospels</a:t>
            </a:r>
          </a:p>
          <a:p>
            <a:pPr lvl="1"/>
            <a:r>
              <a:rPr lang="en-US" sz="2400" dirty="0"/>
              <a:t>“</a:t>
            </a:r>
            <a:r>
              <a:rPr lang="en-US" sz="2400" dirty="0" err="1"/>
              <a:t>Pericopes</a:t>
            </a:r>
            <a:r>
              <a:rPr lang="en-US" sz="2400" dirty="0"/>
              <a:t>” = pronouncement stories</a:t>
            </a:r>
          </a:p>
          <a:p>
            <a:pPr lvl="1"/>
            <a:r>
              <a:rPr lang="en-US" sz="2400" dirty="0"/>
              <a:t>Four gospels by four authors</a:t>
            </a:r>
          </a:p>
          <a:p>
            <a:pPr lvl="2"/>
            <a:r>
              <a:rPr lang="en-US" sz="2200" dirty="0"/>
              <a:t>“synoptic” gospels = Matthew, Mark, Luke</a:t>
            </a:r>
          </a:p>
          <a:p>
            <a:pPr lvl="2"/>
            <a:r>
              <a:rPr lang="en-US" sz="2200" dirty="0"/>
              <a:t>Different Christian communities</a:t>
            </a:r>
          </a:p>
          <a:p>
            <a:pPr lvl="2"/>
            <a:r>
              <a:rPr lang="en-US" sz="2200" dirty="0"/>
              <a:t>They stand together:</a:t>
            </a:r>
          </a:p>
          <a:p>
            <a:pPr lvl="3"/>
            <a:r>
              <a:rPr lang="en-US" sz="2000" dirty="0"/>
              <a:t>Facts about Jesus</a:t>
            </a:r>
          </a:p>
          <a:p>
            <a:pPr lvl="3"/>
            <a:r>
              <a:rPr lang="en-US" sz="2000" dirty="0"/>
              <a:t>Teachings of Jesus</a:t>
            </a:r>
          </a:p>
          <a:p>
            <a:pPr lvl="3"/>
            <a:r>
              <a:rPr lang="en-US" sz="2000" dirty="0"/>
              <a:t>Bear witness to Jesus</a:t>
            </a:r>
          </a:p>
        </p:txBody>
      </p:sp>
    </p:spTree>
    <p:extLst>
      <p:ext uri="{BB962C8B-B14F-4D97-AF65-F5344CB8AC3E}">
        <p14:creationId xmlns:p14="http://schemas.microsoft.com/office/powerpoint/2010/main" val="30693185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5E88C-56E6-4815-A7CE-BF716EA5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649AC-502B-4F49-A47C-A70427A6B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7585"/>
            <a:ext cx="8915400" cy="4787153"/>
          </a:xfrm>
        </p:spPr>
        <p:txBody>
          <a:bodyPr>
            <a:normAutofit/>
          </a:bodyPr>
          <a:lstStyle/>
          <a:p>
            <a:r>
              <a:rPr lang="en-US" sz="2400" u="sng" dirty="0"/>
              <a:t>GUIDELINES</a:t>
            </a:r>
            <a:r>
              <a:rPr lang="en-US" sz="2400" dirty="0"/>
              <a:t>:</a:t>
            </a:r>
          </a:p>
          <a:p>
            <a:pPr lvl="1"/>
            <a:r>
              <a:rPr lang="en-US" sz="2200" dirty="0"/>
              <a:t>Written about Jesus</a:t>
            </a:r>
          </a:p>
          <a:p>
            <a:pPr lvl="1"/>
            <a:r>
              <a:rPr lang="en-US" sz="2200" dirty="0"/>
              <a:t>Written by 4 men</a:t>
            </a:r>
          </a:p>
          <a:p>
            <a:pPr lvl="1"/>
            <a:r>
              <a:rPr lang="en-US" sz="2200" dirty="0"/>
              <a:t>Written to different audiences</a:t>
            </a:r>
          </a:p>
          <a:p>
            <a:pPr lvl="1"/>
            <a:r>
              <a:rPr lang="en-US" sz="2200" dirty="0"/>
              <a:t>Historical Context- Culture &amp; Religion</a:t>
            </a:r>
          </a:p>
          <a:p>
            <a:pPr lvl="2"/>
            <a:r>
              <a:rPr lang="en-US" sz="2000" dirty="0"/>
              <a:t>Jesus</a:t>
            </a:r>
          </a:p>
          <a:p>
            <a:pPr lvl="3"/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century Judaism</a:t>
            </a:r>
          </a:p>
          <a:p>
            <a:pPr lvl="3"/>
            <a:r>
              <a:rPr lang="en-US" sz="2400" dirty="0"/>
              <a:t>Audience- disciples, crowds, opponents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320917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2AD1C-409A-4C8F-B296-B179B791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Gospels continued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2A457-4729-442D-8C89-2AAEF9BFB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Authors</a:t>
            </a:r>
          </a:p>
          <a:p>
            <a:pPr lvl="2"/>
            <a:r>
              <a:rPr lang="en-US" sz="2000" dirty="0"/>
              <a:t>Selectivity</a:t>
            </a:r>
          </a:p>
          <a:p>
            <a:pPr lvl="2"/>
            <a:r>
              <a:rPr lang="en-US" sz="2000" dirty="0"/>
              <a:t>Arrangement</a:t>
            </a:r>
          </a:p>
          <a:p>
            <a:pPr lvl="2"/>
            <a:r>
              <a:rPr lang="en-US" sz="2000" dirty="0"/>
              <a:t>Adaptation</a:t>
            </a:r>
          </a:p>
          <a:p>
            <a:pPr lvl="2"/>
            <a:r>
              <a:rPr lang="en-US" sz="2000" dirty="0"/>
              <a:t>Matthew</a:t>
            </a:r>
          </a:p>
          <a:p>
            <a:pPr lvl="2"/>
            <a:r>
              <a:rPr lang="en-US" sz="2000" dirty="0"/>
              <a:t>Mark</a:t>
            </a:r>
          </a:p>
          <a:p>
            <a:pPr lvl="2"/>
            <a:r>
              <a:rPr lang="en-US" sz="2000" dirty="0"/>
              <a:t>Luke</a:t>
            </a:r>
          </a:p>
          <a:p>
            <a:pPr lvl="2"/>
            <a:r>
              <a:rPr lang="en-US" sz="2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15277561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9F5D4D-2AB3-4914-A1A5-A6A9BE277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Gospels continued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449BAF-1C4A-4F04-B270-7FB05D7B6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PROCESS</a:t>
            </a:r>
            <a:endParaRPr lang="en-US" sz="2400" dirty="0"/>
          </a:p>
          <a:p>
            <a:pPr lvl="1"/>
            <a:r>
              <a:rPr lang="en-US" sz="2200" dirty="0"/>
              <a:t>Observe- What do I see?</a:t>
            </a:r>
          </a:p>
          <a:p>
            <a:pPr lvl="2"/>
            <a:r>
              <a:rPr lang="en-US" sz="2000" dirty="0"/>
              <a:t>Individual stories &amp; discourses</a:t>
            </a:r>
          </a:p>
          <a:p>
            <a:pPr lvl="3"/>
            <a:r>
              <a:rPr lang="en-US" sz="1800" dirty="0"/>
              <a:t>Who, What, Where, When, How</a:t>
            </a:r>
          </a:p>
          <a:p>
            <a:pPr lvl="2"/>
            <a:r>
              <a:rPr lang="en-US" sz="2000" dirty="0"/>
              <a:t>Collective stories &amp; discourses</a:t>
            </a:r>
          </a:p>
          <a:p>
            <a:pPr lvl="3"/>
            <a:r>
              <a:rPr lang="en-US" sz="1800" dirty="0"/>
              <a:t>Connections, comparisons</a:t>
            </a:r>
          </a:p>
          <a:p>
            <a:pPr lvl="2"/>
            <a:r>
              <a:rPr lang="en-US" sz="2000" dirty="0"/>
              <a:t>Literary forms</a:t>
            </a:r>
          </a:p>
          <a:p>
            <a:pPr lvl="3"/>
            <a:r>
              <a:rPr lang="en-US" sz="1800" dirty="0"/>
              <a:t>Parable, hyperbole, proverbs, simile &amp; metaphor, question, irony</a:t>
            </a:r>
          </a:p>
        </p:txBody>
      </p:sp>
    </p:spTree>
    <p:extLst>
      <p:ext uri="{BB962C8B-B14F-4D97-AF65-F5344CB8AC3E}">
        <p14:creationId xmlns:p14="http://schemas.microsoft.com/office/powerpoint/2010/main" val="29215019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051DD-6D2C-4B8B-ABBE-2533EAE1D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ADC64-E712-43AD-89EC-A5056634F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86983"/>
            <a:ext cx="8915400" cy="4109421"/>
          </a:xfrm>
        </p:spPr>
        <p:txBody>
          <a:bodyPr>
            <a:normAutofit/>
          </a:bodyPr>
          <a:lstStyle/>
          <a:p>
            <a:pPr lvl="1"/>
            <a:r>
              <a:rPr lang="en-US" sz="2200" dirty="0"/>
              <a:t>Interpret- What does it mean? How does it relate to Here and Now?</a:t>
            </a:r>
          </a:p>
          <a:p>
            <a:pPr lvl="2"/>
            <a:r>
              <a:rPr lang="en-US" sz="2000" dirty="0"/>
              <a:t>Think horizontally- what do the other gospels say?</a:t>
            </a:r>
          </a:p>
          <a:p>
            <a:pPr lvl="3"/>
            <a:r>
              <a:rPr lang="en-US" sz="1800" dirty="0"/>
              <a:t>Appreciate the distinctives</a:t>
            </a:r>
          </a:p>
          <a:p>
            <a:pPr lvl="2"/>
            <a:r>
              <a:rPr lang="en-US" sz="2000" dirty="0"/>
              <a:t>Think vertically- How does this represent Jesus?</a:t>
            </a:r>
          </a:p>
          <a:p>
            <a:pPr lvl="2"/>
            <a:r>
              <a:rPr lang="en-US" sz="2000" dirty="0"/>
              <a:t>Look for how Jesus fulfills Old Testament prophecy</a:t>
            </a:r>
          </a:p>
          <a:p>
            <a:pPr lvl="2"/>
            <a:r>
              <a:rPr lang="en-US" sz="2000" dirty="0"/>
              <a:t>Look for the eternal, cross-cultural, timeless truths</a:t>
            </a:r>
          </a:p>
        </p:txBody>
      </p:sp>
    </p:spTree>
    <p:extLst>
      <p:ext uri="{BB962C8B-B14F-4D97-AF65-F5344CB8AC3E}">
        <p14:creationId xmlns:p14="http://schemas.microsoft.com/office/powerpoint/2010/main" val="41268643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D88DC-1F6E-4DC9-B8C6-B8E234FFB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BC4DB-B549-4670-A6D1-A989AA6A8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5012"/>
            <a:ext cx="8915400" cy="4136210"/>
          </a:xfrm>
        </p:spPr>
        <p:txBody>
          <a:bodyPr>
            <a:normAutofit/>
          </a:bodyPr>
          <a:lstStyle/>
          <a:p>
            <a:pPr lvl="1"/>
            <a:r>
              <a:rPr lang="en-US" sz="2200" dirty="0"/>
              <a:t>Apply- What do I do?</a:t>
            </a:r>
          </a:p>
          <a:p>
            <a:pPr lvl="2"/>
            <a:r>
              <a:rPr lang="en-US" sz="2000" dirty="0"/>
              <a:t>What is the timeless truth?</a:t>
            </a:r>
          </a:p>
          <a:p>
            <a:pPr lvl="2"/>
            <a:r>
              <a:rPr lang="en-US" sz="2000" dirty="0"/>
              <a:t>Meditate, Practice</a:t>
            </a:r>
          </a:p>
          <a:p>
            <a:pPr lvl="3"/>
            <a:r>
              <a:rPr lang="en-US" sz="2000" dirty="0"/>
              <a:t>Who should I be?</a:t>
            </a:r>
          </a:p>
          <a:p>
            <a:pPr lvl="3"/>
            <a:r>
              <a:rPr lang="en-US" sz="2000" dirty="0"/>
              <a:t>How should I think?</a:t>
            </a:r>
          </a:p>
          <a:p>
            <a:pPr lvl="3"/>
            <a:r>
              <a:rPr lang="en-US" sz="2000" dirty="0"/>
              <a:t>What should I do?</a:t>
            </a:r>
          </a:p>
          <a:p>
            <a:pPr lvl="3"/>
            <a:r>
              <a:rPr lang="en-US" sz="2000" dirty="0"/>
              <a:t>Where should I go?</a:t>
            </a:r>
          </a:p>
          <a:p>
            <a:pPr lvl="3"/>
            <a:r>
              <a:rPr lang="en-US" sz="2000" dirty="0"/>
              <a:t>Who will I teach?</a:t>
            </a:r>
          </a:p>
          <a:p>
            <a:pPr lvl="2"/>
            <a:r>
              <a:rPr lang="en-US" sz="2000" dirty="0"/>
              <a:t>Remember: we live in the tension of already and not yet…</a:t>
            </a:r>
          </a:p>
        </p:txBody>
      </p:sp>
    </p:spTree>
    <p:extLst>
      <p:ext uri="{BB962C8B-B14F-4D97-AF65-F5344CB8AC3E}">
        <p14:creationId xmlns:p14="http://schemas.microsoft.com/office/powerpoint/2010/main" val="21264534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52B0-3932-4282-8715-68745CED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Genre: the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3ADFE-1218-4B52-B98F-A65133E0A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CHALLENGES</a:t>
            </a:r>
          </a:p>
          <a:p>
            <a:pPr lvl="1"/>
            <a:r>
              <a:rPr lang="en-US" sz="2200" dirty="0"/>
              <a:t>Hard to understand</a:t>
            </a:r>
          </a:p>
          <a:p>
            <a:pPr lvl="2"/>
            <a:r>
              <a:rPr lang="en-US" sz="2000" dirty="0"/>
              <a:t>Was Jesus trying to be obtuse?</a:t>
            </a:r>
          </a:p>
          <a:p>
            <a:pPr lvl="1"/>
            <a:r>
              <a:rPr lang="en-US" sz="2200" dirty="0"/>
              <a:t>Original audience</a:t>
            </a:r>
          </a:p>
          <a:p>
            <a:pPr lvl="2"/>
            <a:r>
              <a:rPr lang="en-US" sz="2000" dirty="0"/>
              <a:t>Hear what they heard = cultural context</a:t>
            </a:r>
          </a:p>
        </p:txBody>
      </p:sp>
    </p:spTree>
    <p:extLst>
      <p:ext uri="{BB962C8B-B14F-4D97-AF65-F5344CB8AC3E}">
        <p14:creationId xmlns:p14="http://schemas.microsoft.com/office/powerpoint/2010/main" val="187117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816</Words>
  <Application>Microsoft Office PowerPoint</Application>
  <PresentationFormat>Widescreen</PresentationFormat>
  <Paragraphs>172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Wisp</vt:lpstr>
      <vt:lpstr>Methods of Bible Study</vt:lpstr>
      <vt:lpstr>Genres of the New Testament</vt:lpstr>
      <vt:lpstr>GENRE: the GOSPELS</vt:lpstr>
      <vt:lpstr>The Gospels continued</vt:lpstr>
      <vt:lpstr>The Gospels continued </vt:lpstr>
      <vt:lpstr>The Gospels continued</vt:lpstr>
      <vt:lpstr>The Gospels continued</vt:lpstr>
      <vt:lpstr>The Gospels continued</vt:lpstr>
      <vt:lpstr>Genre: the PARABLES</vt:lpstr>
      <vt:lpstr>The Parables continued</vt:lpstr>
      <vt:lpstr>The Parables continued</vt:lpstr>
      <vt:lpstr>Genre: ACTS</vt:lpstr>
      <vt:lpstr>Acts continued</vt:lpstr>
      <vt:lpstr>Acts continued</vt:lpstr>
      <vt:lpstr>Acts continued</vt:lpstr>
      <vt:lpstr>Genre: the EPISTLES</vt:lpstr>
      <vt:lpstr>The Epistles continued</vt:lpstr>
      <vt:lpstr>The Epistles continued</vt:lpstr>
      <vt:lpstr>The Epistles continued</vt:lpstr>
      <vt:lpstr>The Epistles continued</vt:lpstr>
      <vt:lpstr>The Epistles continued</vt:lpstr>
      <vt:lpstr>INDUCTIVE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Bible Study</dc:title>
  <dc:creator>Sarah Burtt</dc:creator>
  <cp:lastModifiedBy>Sarah Burtt</cp:lastModifiedBy>
  <cp:revision>7</cp:revision>
  <dcterms:created xsi:type="dcterms:W3CDTF">2017-11-29T19:13:25Z</dcterms:created>
  <dcterms:modified xsi:type="dcterms:W3CDTF">2017-11-29T21:30:50Z</dcterms:modified>
</cp:coreProperties>
</file>