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3" r:id="rId19"/>
    <p:sldId id="272"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12/11/17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12/11/17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12/11/17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Revelation+5&amp;version=NLT#fen-NLT-30746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Jeremiah+23&amp;version=NLT#fen-NLT-19466a" TargetMode="External"/><Relationship Id="rId3" Type="http://schemas.openxmlformats.org/officeDocument/2006/relationships/hyperlink" Target="https://www.biblegateway.com/passage/?search=Jeremiah+23&amp;version=NLT#fen-NLT-19467b"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Isaiah+9&amp;version=ESV#fen-ESV-17836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Isaiah+7&amp;version=ESV#fen-ESV-17794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Old Testament Christmas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019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 king from the House of David studies Torah, busies himself with the commandments like David did, observes the laws of the written and the oral law, convinces Israel to walk in the way of the Torah and to repair its breaches and fights the battles of the Lord, it may be assumed that he is the Messiah.  If he succeeds at these things, rebuilds the Temple on its site, and gathers the dispersed of Israel, he is beyond all doubt the Messiah</a:t>
            </a:r>
            <a:r>
              <a:rPr lang="is-IS" dirty="0" smtClean="0"/>
              <a:t>… But if he does not succeed fully, or is slain, it is obvious that he is not the Messiah promised in the Torah.  Maimondes, Laws of Kings 11:3-4</a:t>
            </a:r>
            <a:endParaRPr lang="en-US" dirty="0"/>
          </a:p>
        </p:txBody>
      </p:sp>
    </p:spTree>
    <p:extLst>
      <p:ext uri="{BB962C8B-B14F-4D97-AF65-F5344CB8AC3E}">
        <p14:creationId xmlns:p14="http://schemas.microsoft.com/office/powerpoint/2010/main" val="19151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Leads Us To Jesus</a:t>
            </a:r>
            <a:endParaRPr lang="en-US" dirty="0"/>
          </a:p>
        </p:txBody>
      </p:sp>
      <p:sp>
        <p:nvSpPr>
          <p:cNvPr id="3" name="Content Placeholder 2"/>
          <p:cNvSpPr>
            <a:spLocks noGrp="1"/>
          </p:cNvSpPr>
          <p:nvPr>
            <p:ph idx="1"/>
          </p:nvPr>
        </p:nvSpPr>
        <p:spPr/>
        <p:txBody>
          <a:bodyPr>
            <a:normAutofit/>
          </a:bodyPr>
          <a:lstStyle/>
          <a:p>
            <a:r>
              <a:rPr lang="en-US" dirty="0" smtClean="0"/>
              <a:t>The Messiah will come from the tribe of Judah</a:t>
            </a:r>
          </a:p>
          <a:p>
            <a:r>
              <a:rPr lang="en-US" dirty="0" smtClean="0"/>
              <a:t>Judah, </a:t>
            </a:r>
            <a:r>
              <a:rPr lang="en-US" dirty="0"/>
              <a:t>your brothers will praise </a:t>
            </a:r>
            <a:r>
              <a:rPr lang="en-US" dirty="0" smtClean="0"/>
              <a:t>you; your </a:t>
            </a:r>
            <a:r>
              <a:rPr lang="en-US" dirty="0"/>
              <a:t>hand will be on the neck of your </a:t>
            </a:r>
            <a:r>
              <a:rPr lang="en-US" dirty="0" smtClean="0"/>
              <a:t>enemies; your </a:t>
            </a:r>
            <a:r>
              <a:rPr lang="en-US" dirty="0"/>
              <a:t>father’s sons will bow down to </a:t>
            </a:r>
            <a:r>
              <a:rPr lang="en-US" dirty="0" smtClean="0"/>
              <a:t>you. You </a:t>
            </a:r>
            <a:r>
              <a:rPr lang="en-US" dirty="0"/>
              <a:t>are a lion’s cub, </a:t>
            </a:r>
            <a:r>
              <a:rPr lang="en-US" dirty="0" smtClean="0"/>
              <a:t>Judah; you </a:t>
            </a:r>
            <a:r>
              <a:rPr lang="en-US" dirty="0"/>
              <a:t>return from the prey, my </a:t>
            </a:r>
            <a:r>
              <a:rPr lang="en-US" dirty="0" smtClean="0"/>
              <a:t>son. Like </a:t>
            </a:r>
            <a:r>
              <a:rPr lang="en-US" dirty="0"/>
              <a:t>a lion he crouches and lies </a:t>
            </a:r>
            <a:r>
              <a:rPr lang="en-US" dirty="0" smtClean="0"/>
              <a:t>down, like </a:t>
            </a:r>
            <a:r>
              <a:rPr lang="en-US" dirty="0"/>
              <a:t>a lioness—who dares to rouse </a:t>
            </a:r>
            <a:r>
              <a:rPr lang="en-US" dirty="0" smtClean="0"/>
              <a:t>him? The </a:t>
            </a:r>
            <a:r>
              <a:rPr lang="en-US" dirty="0"/>
              <a:t>scepter will not depart from </a:t>
            </a:r>
            <a:r>
              <a:rPr lang="en-US" dirty="0" smtClean="0"/>
              <a:t>Judah, nor </a:t>
            </a:r>
            <a:r>
              <a:rPr lang="en-US" dirty="0"/>
              <a:t>the ruler’s staff from between his </a:t>
            </a:r>
            <a:r>
              <a:rPr lang="en-US" dirty="0" smtClean="0"/>
              <a:t>feet, Or </a:t>
            </a:r>
            <a:r>
              <a:rPr lang="en-US" dirty="0"/>
              <a:t>from his </a:t>
            </a:r>
            <a:r>
              <a:rPr lang="en-US" dirty="0" smtClean="0"/>
              <a:t>descendants until </a:t>
            </a:r>
            <a:r>
              <a:rPr lang="en-US" dirty="0"/>
              <a:t>he to whom it </a:t>
            </a:r>
            <a:r>
              <a:rPr lang="en-US" dirty="0" smtClean="0"/>
              <a:t>belongs, Or </a:t>
            </a:r>
            <a:r>
              <a:rPr lang="en-US" dirty="0"/>
              <a:t>to whom tribute belongs; the meaning of the Hebrew for this phrase is uncertain. shall </a:t>
            </a:r>
            <a:r>
              <a:rPr lang="en-US" dirty="0" smtClean="0"/>
              <a:t>come and </a:t>
            </a:r>
            <a:r>
              <a:rPr lang="en-US" dirty="0"/>
              <a:t>the obedience of the nations shall be his</a:t>
            </a:r>
            <a:r>
              <a:rPr lang="en-US" dirty="0" smtClean="0"/>
              <a:t>. Genesis 49:8-10</a:t>
            </a:r>
            <a:endParaRPr lang="en-US" dirty="0"/>
          </a:p>
          <a:p>
            <a:endParaRPr lang="en-US" dirty="0"/>
          </a:p>
        </p:txBody>
      </p:sp>
    </p:spTree>
    <p:extLst>
      <p:ext uri="{BB962C8B-B14F-4D97-AF65-F5344CB8AC3E}">
        <p14:creationId xmlns:p14="http://schemas.microsoft.com/office/powerpoint/2010/main" val="2382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Judah?</a:t>
            </a:r>
            <a:endParaRPr lang="en-US" dirty="0"/>
          </a:p>
        </p:txBody>
      </p:sp>
      <p:sp>
        <p:nvSpPr>
          <p:cNvPr id="3" name="Content Placeholder 2"/>
          <p:cNvSpPr>
            <a:spLocks noGrp="1"/>
          </p:cNvSpPr>
          <p:nvPr>
            <p:ph idx="1"/>
          </p:nvPr>
        </p:nvSpPr>
        <p:spPr/>
        <p:txBody>
          <a:bodyPr/>
          <a:lstStyle/>
          <a:p>
            <a:r>
              <a:rPr lang="en-US" dirty="0" smtClean="0"/>
              <a:t>Sexually Promiscuous. Gen. 38</a:t>
            </a:r>
          </a:p>
          <a:p>
            <a:r>
              <a:rPr lang="en-US" dirty="0" smtClean="0"/>
              <a:t>Was his idea to sell Joseph to the Slave Traders. Gen. 37</a:t>
            </a:r>
          </a:p>
          <a:p>
            <a:r>
              <a:rPr lang="en-US" dirty="0" smtClean="0"/>
              <a:t>But</a:t>
            </a:r>
          </a:p>
          <a:p>
            <a:r>
              <a:rPr lang="en-US" dirty="0" smtClean="0"/>
              <a:t>Personally guarantees Benjamin’s safety Gen. 43</a:t>
            </a:r>
          </a:p>
          <a:p>
            <a:r>
              <a:rPr lang="en-US" dirty="0" smtClean="0"/>
              <a:t>Confesses and Repents to Joseph Gen. 44</a:t>
            </a:r>
          </a:p>
          <a:p>
            <a:endParaRPr lang="en-US" dirty="0"/>
          </a:p>
        </p:txBody>
      </p:sp>
    </p:spTree>
    <p:extLst>
      <p:ext uri="{BB962C8B-B14F-4D97-AF65-F5344CB8AC3E}">
        <p14:creationId xmlns:p14="http://schemas.microsoft.com/office/powerpoint/2010/main" val="98144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the priest we are talking about belongs to a different tribe, whose members have never served at the altar as priests. </a:t>
            </a:r>
            <a:r>
              <a:rPr lang="en-US" baseline="30000" dirty="0"/>
              <a:t>14 </a:t>
            </a:r>
            <a:r>
              <a:rPr lang="en-US" dirty="0"/>
              <a:t>What I mean is, our Lord came from the tribe of Judah, and Moses never mentioned priests coming from that tribe</a:t>
            </a:r>
            <a:r>
              <a:rPr lang="en-US" dirty="0" smtClean="0"/>
              <a:t>. Heb. 7:14</a:t>
            </a:r>
          </a:p>
          <a:p>
            <a:endParaRPr lang="en-US" dirty="0"/>
          </a:p>
          <a:p>
            <a:r>
              <a:rPr lang="en-US" dirty="0"/>
              <a:t>But one of the twenty-four elders said to me, “Stop weeping! Look, the Lion of the tribe of Judah, the heir to David’s throne,</a:t>
            </a:r>
            <a:r>
              <a:rPr lang="en-US" baseline="30000" dirty="0"/>
              <a:t>[</a:t>
            </a:r>
            <a:r>
              <a:rPr lang="en-US" baseline="30000" dirty="0">
                <a:hlinkClick r:id="rId2" tooltip="See footnote b"/>
              </a:rPr>
              <a:t>b</a:t>
            </a:r>
            <a:r>
              <a:rPr lang="en-US" baseline="30000" dirty="0"/>
              <a:t>]</a:t>
            </a:r>
            <a:r>
              <a:rPr lang="en-US" dirty="0"/>
              <a:t> has won the victory. He is worthy to open the scroll and its seven seals</a:t>
            </a:r>
            <a:r>
              <a:rPr lang="en-US" dirty="0" smtClean="0"/>
              <a:t>.” Rev. 5:5</a:t>
            </a:r>
            <a:endParaRPr lang="en-US" dirty="0"/>
          </a:p>
        </p:txBody>
      </p:sp>
    </p:spTree>
    <p:extLst>
      <p:ext uri="{BB962C8B-B14F-4D97-AF65-F5344CB8AC3E}">
        <p14:creationId xmlns:p14="http://schemas.microsoft.com/office/powerpoint/2010/main" val="34065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Messiah Will Be a Descendent of David</a:t>
            </a:r>
            <a:endParaRPr lang="en-US" dirty="0"/>
          </a:p>
        </p:txBody>
      </p:sp>
      <p:sp>
        <p:nvSpPr>
          <p:cNvPr id="3" name="Content Placeholder 2"/>
          <p:cNvSpPr>
            <a:spLocks noGrp="1"/>
          </p:cNvSpPr>
          <p:nvPr>
            <p:ph idx="1"/>
          </p:nvPr>
        </p:nvSpPr>
        <p:spPr/>
        <p:txBody>
          <a:bodyPr/>
          <a:lstStyle/>
          <a:p>
            <a:r>
              <a:rPr lang="en-US" dirty="0"/>
              <a:t>“For the time is coming,”</a:t>
            </a:r>
            <a:br>
              <a:rPr lang="en-US" dirty="0"/>
            </a:br>
            <a:r>
              <a:rPr lang="en-US" dirty="0"/>
              <a:t>    says the </a:t>
            </a:r>
            <a:r>
              <a:rPr lang="en-US" cap="small" dirty="0"/>
              <a:t>Lord</a:t>
            </a:r>
            <a:r>
              <a:rPr lang="en-US" dirty="0"/>
              <a:t>,</a:t>
            </a:r>
            <a:br>
              <a:rPr lang="en-US" dirty="0"/>
            </a:br>
            <a:r>
              <a:rPr lang="en-US" dirty="0"/>
              <a:t>“when I will raise up a righteous descendant</a:t>
            </a:r>
            <a:r>
              <a:rPr lang="en-US" baseline="30000" dirty="0"/>
              <a:t>[</a:t>
            </a:r>
            <a:r>
              <a:rPr lang="en-US" baseline="30000" dirty="0">
                <a:hlinkClick r:id="rId2" tooltip="See footnote a"/>
              </a:rPr>
              <a:t>a</a:t>
            </a:r>
            <a:r>
              <a:rPr lang="en-US" baseline="30000" dirty="0"/>
              <a:t>]</a:t>
            </a:r>
            <a:r>
              <a:rPr lang="en-US" dirty="0"/>
              <a:t/>
            </a:r>
            <a:br>
              <a:rPr lang="en-US" dirty="0"/>
            </a:br>
            <a:r>
              <a:rPr lang="en-US" dirty="0"/>
              <a:t>    from King David’s line.</a:t>
            </a:r>
            <a:br>
              <a:rPr lang="en-US" dirty="0"/>
            </a:br>
            <a:r>
              <a:rPr lang="en-US" dirty="0"/>
              <a:t>He will be a King who rules with wisdom.</a:t>
            </a:r>
            <a:br>
              <a:rPr lang="en-US" dirty="0"/>
            </a:br>
            <a:r>
              <a:rPr lang="en-US" dirty="0"/>
              <a:t>    He will do what is just and right throughout the land.</a:t>
            </a:r>
            <a:br>
              <a:rPr lang="en-US" dirty="0"/>
            </a:br>
            <a:r>
              <a:rPr lang="en-US" baseline="30000" dirty="0"/>
              <a:t>6 </a:t>
            </a:r>
            <a:r>
              <a:rPr lang="en-US" dirty="0"/>
              <a:t>And this will be his name:</a:t>
            </a:r>
            <a:br>
              <a:rPr lang="en-US" dirty="0"/>
            </a:br>
            <a:r>
              <a:rPr lang="en-US" dirty="0"/>
              <a:t>    ‘The </a:t>
            </a:r>
            <a:r>
              <a:rPr lang="en-US" cap="small" dirty="0"/>
              <a:t>Lord</a:t>
            </a:r>
            <a:r>
              <a:rPr lang="en-US" dirty="0"/>
              <a:t> Is Our Righteousness.’</a:t>
            </a:r>
            <a:r>
              <a:rPr lang="en-US" baseline="30000" dirty="0"/>
              <a:t>[</a:t>
            </a:r>
            <a:r>
              <a:rPr lang="en-US" baseline="30000" dirty="0">
                <a:hlinkClick r:id="rId3" tooltip="See footnote b"/>
              </a:rPr>
              <a:t>b</a:t>
            </a:r>
            <a:r>
              <a:rPr lang="en-US" baseline="30000" dirty="0"/>
              <a:t>]</a:t>
            </a:r>
            <a:r>
              <a:rPr lang="en-US" dirty="0"/>
              <a:t/>
            </a:r>
            <a:br>
              <a:rPr lang="en-US" dirty="0"/>
            </a:br>
            <a:r>
              <a:rPr lang="en-US" dirty="0"/>
              <a:t>In that day Judah will be saved,</a:t>
            </a:r>
            <a:br>
              <a:rPr lang="en-US" dirty="0"/>
            </a:br>
            <a:r>
              <a:rPr lang="en-US" dirty="0"/>
              <a:t>    and Israel will live in safety</a:t>
            </a:r>
            <a:r>
              <a:rPr lang="en-US" dirty="0" smtClean="0"/>
              <a:t>. Jer. 23:5-6</a:t>
            </a:r>
            <a:endParaRPr lang="en-US" dirty="0"/>
          </a:p>
        </p:txBody>
      </p:sp>
    </p:spTree>
    <p:extLst>
      <p:ext uri="{BB962C8B-B14F-4D97-AF65-F5344CB8AC3E}">
        <p14:creationId xmlns:p14="http://schemas.microsoft.com/office/powerpoint/2010/main" val="1963170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Hezekiah Interlude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third year of </a:t>
            </a:r>
            <a:r>
              <a:rPr lang="en-US" dirty="0" err="1"/>
              <a:t>Hoshea</a:t>
            </a:r>
            <a:r>
              <a:rPr lang="en-US" dirty="0"/>
              <a:t> son of </a:t>
            </a:r>
            <a:r>
              <a:rPr lang="en-US" dirty="0" err="1"/>
              <a:t>Elah</a:t>
            </a:r>
            <a:r>
              <a:rPr lang="en-US" dirty="0"/>
              <a:t>, king of Israel, Hezekiah the son of Ahaz, king of Judah, began to reign. </a:t>
            </a:r>
            <a:r>
              <a:rPr lang="en-US" baseline="30000" dirty="0"/>
              <a:t> </a:t>
            </a:r>
            <a:r>
              <a:rPr lang="en-US" dirty="0"/>
              <a:t>He was twenty-five years old when he began to reign, and he reigned twenty-nine years in Jerusalem. His mother's name was Abi the daughter of Zechariah. </a:t>
            </a:r>
            <a:r>
              <a:rPr lang="en-US" dirty="0" smtClean="0"/>
              <a:t>And </a:t>
            </a:r>
            <a:r>
              <a:rPr lang="en-US" dirty="0"/>
              <a:t>he did what was right in the eyes of the </a:t>
            </a:r>
            <a:r>
              <a:rPr lang="en-US" cap="small" dirty="0"/>
              <a:t>Lord</a:t>
            </a:r>
            <a:r>
              <a:rPr lang="en-US" dirty="0"/>
              <a:t>, according to all that David his father had done. </a:t>
            </a:r>
            <a:r>
              <a:rPr lang="en-US" dirty="0" smtClean="0"/>
              <a:t>He </a:t>
            </a:r>
            <a:r>
              <a:rPr lang="en-US" dirty="0"/>
              <a:t>removed the high places and broke the pillars and cut down the </a:t>
            </a:r>
            <a:r>
              <a:rPr lang="en-US" dirty="0" err="1"/>
              <a:t>Asherah</a:t>
            </a:r>
            <a:r>
              <a:rPr lang="en-US" dirty="0"/>
              <a:t>. And he broke in pieces the bronze serpent that Moses had made, for until those days the people of Israel had made offerings to it (it was called </a:t>
            </a:r>
            <a:r>
              <a:rPr lang="en-US" dirty="0" err="1"/>
              <a:t>Nehushtan</a:t>
            </a:r>
            <a:r>
              <a:rPr lang="en-US" dirty="0" smtClean="0"/>
              <a:t>).</a:t>
            </a:r>
            <a:r>
              <a:rPr lang="en-US" baseline="30000" dirty="0"/>
              <a:t> </a:t>
            </a:r>
            <a:r>
              <a:rPr lang="en-US" dirty="0" smtClean="0"/>
              <a:t>He </a:t>
            </a:r>
            <a:r>
              <a:rPr lang="en-US" dirty="0"/>
              <a:t>trusted in the </a:t>
            </a:r>
            <a:r>
              <a:rPr lang="en-US" cap="small" dirty="0"/>
              <a:t>Lord</a:t>
            </a:r>
            <a:r>
              <a:rPr lang="en-US" dirty="0"/>
              <a:t>, the God of Israel, so that there was none like him among all the kings of Judah after him, nor among those who were before him. </a:t>
            </a:r>
            <a:r>
              <a:rPr lang="en-US" dirty="0" smtClean="0"/>
              <a:t>For </a:t>
            </a:r>
            <a:r>
              <a:rPr lang="en-US" dirty="0"/>
              <a:t>he held fast to the </a:t>
            </a:r>
            <a:r>
              <a:rPr lang="en-US" cap="small" dirty="0"/>
              <a:t>Lord</a:t>
            </a:r>
            <a:r>
              <a:rPr lang="en-US" dirty="0"/>
              <a:t>. He did not depart from following him, but kept the commandments that the </a:t>
            </a:r>
            <a:r>
              <a:rPr lang="en-US" cap="small" dirty="0"/>
              <a:t>Lord</a:t>
            </a:r>
            <a:r>
              <a:rPr lang="en-US" dirty="0"/>
              <a:t> commanded Moses. </a:t>
            </a:r>
            <a:r>
              <a:rPr lang="en-US" dirty="0" smtClean="0"/>
              <a:t>And </a:t>
            </a:r>
            <a:r>
              <a:rPr lang="en-US" dirty="0"/>
              <a:t>the </a:t>
            </a:r>
            <a:r>
              <a:rPr lang="en-US" cap="small" dirty="0"/>
              <a:t>Lord</a:t>
            </a:r>
            <a:r>
              <a:rPr lang="en-US" dirty="0"/>
              <a:t> was with him; wherever he went out, he prospered. He rebelled against the king of Assyria and would not serve him. </a:t>
            </a:r>
            <a:r>
              <a:rPr lang="en-US" dirty="0" smtClean="0"/>
              <a:t>He </a:t>
            </a:r>
            <a:r>
              <a:rPr lang="en-US" dirty="0"/>
              <a:t>struck down the Philistines as far as Gaza and its territory, from watchtower to fortified city</a:t>
            </a:r>
            <a:r>
              <a:rPr lang="en-US" dirty="0" smtClean="0"/>
              <a:t>. 2 Kings 1:1-8</a:t>
            </a:r>
            <a:endParaRPr lang="en-US" dirty="0"/>
          </a:p>
        </p:txBody>
      </p:sp>
    </p:spTree>
    <p:extLst>
      <p:ext uri="{BB962C8B-B14F-4D97-AF65-F5344CB8AC3E}">
        <p14:creationId xmlns:p14="http://schemas.microsoft.com/office/powerpoint/2010/main" val="132889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to us a child is born</a:t>
            </a:r>
            <a:r>
              <a:rPr lang="en-US" dirty="0" smtClean="0"/>
              <a:t>,</a:t>
            </a:r>
            <a:r>
              <a:rPr lang="en-US" dirty="0"/>
              <a:t> to us a son is </a:t>
            </a:r>
            <a:r>
              <a:rPr lang="en-US" dirty="0" smtClean="0"/>
              <a:t>given; and </a:t>
            </a:r>
            <a:r>
              <a:rPr lang="en-US" dirty="0"/>
              <a:t>the government shall be upon</a:t>
            </a:r>
            <a:r>
              <a:rPr lang="en-US" baseline="30000" dirty="0"/>
              <a:t>[</a:t>
            </a:r>
            <a:r>
              <a:rPr lang="en-US" baseline="30000" dirty="0">
                <a:hlinkClick r:id="rId2" tooltip="See footnote d"/>
              </a:rPr>
              <a:t>d</a:t>
            </a:r>
            <a:r>
              <a:rPr lang="en-US" baseline="30000" dirty="0"/>
              <a:t>]</a:t>
            </a:r>
            <a:r>
              <a:rPr lang="en-US" dirty="0"/>
              <a:t> his shoulder</a:t>
            </a:r>
            <a:r>
              <a:rPr lang="en-US" dirty="0" smtClean="0"/>
              <a:t>, and </a:t>
            </a:r>
            <a:r>
              <a:rPr lang="en-US" dirty="0"/>
              <a:t>his name shall be </a:t>
            </a:r>
            <a:r>
              <a:rPr lang="en-US" dirty="0" smtClean="0"/>
              <a:t>called</a:t>
            </a:r>
            <a:r>
              <a:rPr lang="en-US" baseline="30000" dirty="0"/>
              <a:t> </a:t>
            </a:r>
            <a:r>
              <a:rPr lang="en-US" dirty="0" smtClean="0"/>
              <a:t>Wonderful </a:t>
            </a:r>
            <a:r>
              <a:rPr lang="en-US" dirty="0"/>
              <a:t>Counselor, Mighty God,</a:t>
            </a:r>
            <a:br>
              <a:rPr lang="en-US" dirty="0"/>
            </a:br>
            <a:r>
              <a:rPr lang="en-US" dirty="0"/>
              <a:t>    Everlasting Father, Prince of </a:t>
            </a:r>
            <a:r>
              <a:rPr lang="en-US" dirty="0" smtClean="0"/>
              <a:t>Peace.</a:t>
            </a:r>
            <a:r>
              <a:rPr lang="en-US" baseline="30000" dirty="0"/>
              <a:t> </a:t>
            </a:r>
            <a:r>
              <a:rPr lang="en-US" dirty="0"/>
              <a:t>Of the increase of his government and of </a:t>
            </a:r>
            <a:r>
              <a:rPr lang="en-US" dirty="0" smtClean="0"/>
              <a:t>peace there </a:t>
            </a:r>
            <a:r>
              <a:rPr lang="en-US" dirty="0"/>
              <a:t>will be no </a:t>
            </a:r>
            <a:r>
              <a:rPr lang="en-US" dirty="0" smtClean="0"/>
              <a:t>end, on </a:t>
            </a:r>
            <a:r>
              <a:rPr lang="en-US" dirty="0"/>
              <a:t>the throne of David and over his kingdom,</a:t>
            </a:r>
            <a:br>
              <a:rPr lang="en-US" dirty="0"/>
            </a:br>
            <a:r>
              <a:rPr lang="en-US" dirty="0"/>
              <a:t>    to establish it and to uphold </a:t>
            </a:r>
            <a:r>
              <a:rPr lang="en-US" dirty="0" smtClean="0"/>
              <a:t>it with </a:t>
            </a:r>
            <a:r>
              <a:rPr lang="en-US" dirty="0"/>
              <a:t>justice and with </a:t>
            </a:r>
            <a:r>
              <a:rPr lang="en-US" dirty="0" smtClean="0"/>
              <a:t>righteousness from </a:t>
            </a:r>
            <a:r>
              <a:rPr lang="en-US" dirty="0"/>
              <a:t>this time forth and </a:t>
            </a:r>
            <a:r>
              <a:rPr lang="en-US" dirty="0" smtClean="0"/>
              <a:t>forevermore. The </a:t>
            </a:r>
            <a:r>
              <a:rPr lang="en-US" dirty="0"/>
              <a:t>zeal of the </a:t>
            </a:r>
            <a:r>
              <a:rPr lang="en-US" cap="small" dirty="0"/>
              <a:t>Lord</a:t>
            </a:r>
            <a:r>
              <a:rPr lang="en-US" dirty="0"/>
              <a:t> of hosts will do this</a:t>
            </a:r>
            <a:r>
              <a:rPr lang="en-US" dirty="0" smtClean="0"/>
              <a:t>.  Isaiah 9:6-7</a:t>
            </a:r>
          </a:p>
          <a:p>
            <a:r>
              <a:rPr lang="en-US" dirty="0"/>
              <a:t>The mighty </a:t>
            </a:r>
            <a:r>
              <a:rPr lang="en-US" dirty="0" smtClean="0"/>
              <a:t>God</a:t>
            </a:r>
            <a:r>
              <a:rPr lang="en-US" dirty="0"/>
              <a:t> </a:t>
            </a:r>
            <a:r>
              <a:rPr lang="en-US" dirty="0" smtClean="0"/>
              <a:t>(</a:t>
            </a:r>
            <a:r>
              <a:rPr lang="en-US" dirty="0"/>
              <a:t>’</a:t>
            </a:r>
            <a:r>
              <a:rPr lang="en-US" dirty="0" err="1"/>
              <a:t>êl</a:t>
            </a:r>
            <a:r>
              <a:rPr lang="en-US" dirty="0"/>
              <a:t> </a:t>
            </a:r>
            <a:r>
              <a:rPr lang="en-US" dirty="0" err="1"/>
              <a:t>Gibbôr</a:t>
            </a:r>
            <a:r>
              <a:rPr lang="en-US" dirty="0"/>
              <a:t>) either “God-like Hero” or Hero-God. </a:t>
            </a:r>
          </a:p>
        </p:txBody>
      </p:sp>
    </p:spTree>
    <p:extLst>
      <p:ext uri="{BB962C8B-B14F-4D97-AF65-F5344CB8AC3E}">
        <p14:creationId xmlns:p14="http://schemas.microsoft.com/office/powerpoint/2010/main" val="112821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a:t>
            </a:r>
            <a:r>
              <a:rPr lang="en-US" dirty="0" err="1"/>
              <a:t>talmud</a:t>
            </a:r>
            <a:r>
              <a:rPr lang="en-US" dirty="0"/>
              <a:t> recognizes this passage of scripture as being a messianic passage. There is a specific conversation where the question is raised if Hezekiah is the person intended to fulfill this prophecy. While the writers of the </a:t>
            </a:r>
            <a:r>
              <a:rPr lang="en-US" dirty="0" err="1"/>
              <a:t>talmud</a:t>
            </a:r>
            <a:r>
              <a:rPr lang="en-US" dirty="0"/>
              <a:t> knew the passage to point towards the messiah they also knew that Hezekiah was not </a:t>
            </a:r>
            <a:r>
              <a:rPr lang="en-US" dirty="0" smtClean="0"/>
              <a:t>him.</a:t>
            </a:r>
            <a:endParaRPr lang="en-US" dirty="0"/>
          </a:p>
          <a:p>
            <a:r>
              <a:rPr lang="en-US" dirty="0" smtClean="0"/>
              <a:t>The </a:t>
            </a:r>
            <a:r>
              <a:rPr lang="en-US" dirty="0"/>
              <a:t>passage goes on to imply that Hezekiah was not the Messiah, and it explains that the closed mem signifies that the decision concerning the Messiah was closed for now and postponed to another time</a:t>
            </a:r>
            <a:r>
              <a:rPr lang="en-US" dirty="0" smtClean="0"/>
              <a:t>.</a:t>
            </a:r>
            <a:endParaRPr lang="en-US" dirty="0"/>
          </a:p>
          <a:p>
            <a:endParaRPr lang="en-US" dirty="0"/>
          </a:p>
        </p:txBody>
      </p:sp>
    </p:spTree>
    <p:extLst>
      <p:ext uri="{BB962C8B-B14F-4D97-AF65-F5344CB8AC3E}">
        <p14:creationId xmlns:p14="http://schemas.microsoft.com/office/powerpoint/2010/main" val="493296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Messiah Will Be Born of A Virgin</a:t>
            </a:r>
            <a:endParaRPr lang="en-US" dirty="0"/>
          </a:p>
        </p:txBody>
      </p:sp>
      <p:sp>
        <p:nvSpPr>
          <p:cNvPr id="3" name="Content Placeholder 2"/>
          <p:cNvSpPr>
            <a:spLocks noGrp="1"/>
          </p:cNvSpPr>
          <p:nvPr>
            <p:ph idx="1"/>
          </p:nvPr>
        </p:nvSpPr>
        <p:spPr/>
        <p:txBody>
          <a:bodyPr/>
          <a:lstStyle/>
          <a:p>
            <a:r>
              <a:rPr lang="en-US" baseline="30000" dirty="0"/>
              <a:t> </a:t>
            </a:r>
            <a:r>
              <a:rPr lang="en-US" dirty="0"/>
              <a:t>Therefore the Lord himself will give you a sign. Behold, the virgin shall conceive and bear a son, and shall call his name Immanuel</a:t>
            </a:r>
            <a:r>
              <a:rPr lang="en-US" dirty="0" smtClean="0"/>
              <a:t>.  Is. 7:14</a:t>
            </a:r>
            <a:r>
              <a:rPr lang="en-US" baseline="30000" dirty="0" smtClean="0"/>
              <a:t> </a:t>
            </a:r>
            <a:endParaRPr lang="en-US" dirty="0"/>
          </a:p>
        </p:txBody>
      </p:sp>
    </p:spTree>
    <p:extLst>
      <p:ext uri="{BB962C8B-B14F-4D97-AF65-F5344CB8AC3E}">
        <p14:creationId xmlns:p14="http://schemas.microsoft.com/office/powerpoint/2010/main" val="58063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Again the </a:t>
            </a:r>
            <a:r>
              <a:rPr lang="en-US" cap="small" dirty="0"/>
              <a:t>Lord</a:t>
            </a:r>
            <a:r>
              <a:rPr lang="en-US" dirty="0"/>
              <a:t> spoke to Ahaz: </a:t>
            </a:r>
            <a:r>
              <a:rPr lang="en-US" baseline="30000" dirty="0"/>
              <a:t> </a:t>
            </a:r>
            <a:r>
              <a:rPr lang="en-US" dirty="0"/>
              <a:t>“Ask a sign of the </a:t>
            </a:r>
            <a:r>
              <a:rPr lang="en-US" cap="small" dirty="0"/>
              <a:t>Lord</a:t>
            </a:r>
            <a:r>
              <a:rPr lang="en-US" dirty="0"/>
              <a:t> your</a:t>
            </a:r>
            <a:r>
              <a:rPr lang="en-US" baseline="30000" dirty="0"/>
              <a:t>[</a:t>
            </a:r>
            <a:r>
              <a:rPr lang="en-US" baseline="30000" dirty="0">
                <a:hlinkClick r:id="rId2" tooltip="See footnote f"/>
              </a:rPr>
              <a:t>f</a:t>
            </a:r>
            <a:r>
              <a:rPr lang="en-US" baseline="30000" dirty="0"/>
              <a:t>]</a:t>
            </a:r>
            <a:r>
              <a:rPr lang="en-US" dirty="0"/>
              <a:t> God; let it be deep as </a:t>
            </a:r>
            <a:r>
              <a:rPr lang="en-US" dirty="0" err="1"/>
              <a:t>Sheol</a:t>
            </a:r>
            <a:r>
              <a:rPr lang="en-US" dirty="0"/>
              <a:t> or high as heaven.” </a:t>
            </a:r>
            <a:r>
              <a:rPr lang="en-US" dirty="0" smtClean="0"/>
              <a:t>But </a:t>
            </a:r>
            <a:r>
              <a:rPr lang="en-US" dirty="0"/>
              <a:t>Ahaz said, “I will not ask, and I will not put the </a:t>
            </a:r>
            <a:r>
              <a:rPr lang="en-US" cap="small" dirty="0"/>
              <a:t>Lord</a:t>
            </a:r>
            <a:r>
              <a:rPr lang="en-US" dirty="0"/>
              <a:t> to the test.” </a:t>
            </a:r>
            <a:r>
              <a:rPr lang="en-US" dirty="0" smtClean="0"/>
              <a:t>And he </a:t>
            </a:r>
            <a:r>
              <a:rPr lang="en-US" dirty="0"/>
              <a:t>said, “Hear then, O house of David! Is it too little for you to weary men, that you weary my God also? </a:t>
            </a:r>
            <a:r>
              <a:rPr lang="en-US" baseline="30000" dirty="0"/>
              <a:t> </a:t>
            </a:r>
            <a:r>
              <a:rPr lang="en-US" dirty="0"/>
              <a:t>Therefore the Lord himself will give you a sign. Behold, the </a:t>
            </a:r>
            <a:r>
              <a:rPr lang="en-US" dirty="0" smtClean="0"/>
              <a:t>virgin (</a:t>
            </a:r>
            <a:r>
              <a:rPr lang="en-US" dirty="0" err="1" smtClean="0"/>
              <a:t>almah</a:t>
            </a:r>
            <a:r>
              <a:rPr lang="en-US" dirty="0" smtClean="0"/>
              <a:t>) </a:t>
            </a:r>
            <a:r>
              <a:rPr lang="en-US" dirty="0"/>
              <a:t>shall conceive and bear a son, and shall call his name Immanuel</a:t>
            </a:r>
            <a:r>
              <a:rPr lang="en-US" dirty="0" smtClean="0"/>
              <a:t>.</a:t>
            </a:r>
            <a:r>
              <a:rPr lang="en-US" baseline="30000" dirty="0"/>
              <a:t> </a:t>
            </a:r>
            <a:r>
              <a:rPr lang="en-US" dirty="0" smtClean="0"/>
              <a:t> Is. 7: 11-14.</a:t>
            </a:r>
          </a:p>
          <a:p>
            <a:r>
              <a:rPr lang="en-US" dirty="0" err="1" smtClean="0"/>
              <a:t>Almah</a:t>
            </a:r>
            <a:r>
              <a:rPr lang="en-US" dirty="0" smtClean="0"/>
              <a:t>:  young girl, maiden, girl of marriage age, virgin</a:t>
            </a:r>
            <a:endParaRPr lang="en-US" dirty="0"/>
          </a:p>
        </p:txBody>
      </p:sp>
    </p:spTree>
    <p:extLst>
      <p:ext uri="{BB962C8B-B14F-4D97-AF65-F5344CB8AC3E}">
        <p14:creationId xmlns:p14="http://schemas.microsoft.com/office/powerpoint/2010/main" val="195819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Friedrich Schleiermacher</a:t>
            </a:r>
            <a:endParaRPr lang="en-US" dirty="0"/>
          </a:p>
        </p:txBody>
      </p:sp>
      <p:sp>
        <p:nvSpPr>
          <p:cNvPr id="3" name="Content Placeholder 2"/>
          <p:cNvSpPr>
            <a:spLocks noGrp="1"/>
          </p:cNvSpPr>
          <p:nvPr>
            <p:ph idx="1"/>
          </p:nvPr>
        </p:nvSpPr>
        <p:spPr/>
        <p:txBody>
          <a:bodyPr/>
          <a:lstStyle/>
          <a:p>
            <a:r>
              <a:rPr lang="en-US" dirty="0" smtClean="0"/>
              <a:t>19</a:t>
            </a:r>
            <a:r>
              <a:rPr lang="en-US" baseline="30000" dirty="0" smtClean="0"/>
              <a:t>th</a:t>
            </a:r>
            <a:r>
              <a:rPr lang="en-US" dirty="0" smtClean="0"/>
              <a:t> Century German Theologian and Philosopher</a:t>
            </a:r>
          </a:p>
          <a:p>
            <a:r>
              <a:rPr lang="en-US" dirty="0" smtClean="0"/>
              <a:t>His interest in  understanding the Bible led to his concern with Hermeneutics</a:t>
            </a:r>
          </a:p>
          <a:p>
            <a:r>
              <a:rPr lang="en-US" dirty="0" smtClean="0"/>
              <a:t>“As every discourse has a two-part reference to the whole language and to the entire thought of its creator, so all understanding of speech consists of two elements- understanding the speech as it derives from the language and as it derives from the mind of the thinker.”  1819</a:t>
            </a:r>
            <a:endParaRPr lang="en-US" dirty="0"/>
          </a:p>
        </p:txBody>
      </p:sp>
    </p:spTree>
    <p:extLst>
      <p:ext uri="{BB962C8B-B14F-4D97-AF65-F5344CB8AC3E}">
        <p14:creationId xmlns:p14="http://schemas.microsoft.com/office/powerpoint/2010/main" val="1267162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Messiah Will Be Visited By Distant Kings Who Would Bow Down and Bear Gifts</a:t>
            </a:r>
            <a:endParaRPr lang="en-US" dirty="0"/>
          </a:p>
        </p:txBody>
      </p:sp>
      <p:sp>
        <p:nvSpPr>
          <p:cNvPr id="3" name="Content Placeholder 2"/>
          <p:cNvSpPr>
            <a:spLocks noGrp="1"/>
          </p:cNvSpPr>
          <p:nvPr>
            <p:ph idx="1"/>
          </p:nvPr>
        </p:nvSpPr>
        <p:spPr/>
        <p:txBody>
          <a:bodyPr/>
          <a:lstStyle/>
          <a:p>
            <a:r>
              <a:rPr lang="en-US" dirty="0"/>
              <a:t>May the kings of </a:t>
            </a:r>
            <a:r>
              <a:rPr lang="en-US" dirty="0" err="1"/>
              <a:t>Tarshish</a:t>
            </a:r>
            <a:r>
              <a:rPr lang="en-US" dirty="0"/>
              <a:t> and of distant </a:t>
            </a:r>
            <a:r>
              <a:rPr lang="en-US" dirty="0" smtClean="0"/>
              <a:t>shores bring </a:t>
            </a:r>
            <a:r>
              <a:rPr lang="en-US" dirty="0"/>
              <a:t>tribute to </a:t>
            </a:r>
            <a:r>
              <a:rPr lang="en-US" dirty="0" smtClean="0"/>
              <a:t>him.  May </a:t>
            </a:r>
            <a:r>
              <a:rPr lang="en-US" dirty="0"/>
              <a:t>the kings of Sheba and </a:t>
            </a:r>
            <a:r>
              <a:rPr lang="en-US" dirty="0" err="1" smtClean="0"/>
              <a:t>Sebapresent</a:t>
            </a:r>
            <a:r>
              <a:rPr lang="en-US" dirty="0" smtClean="0"/>
              <a:t> </a:t>
            </a:r>
            <a:r>
              <a:rPr lang="en-US" dirty="0"/>
              <a:t>him gifts. May all kings bow down to </a:t>
            </a:r>
            <a:r>
              <a:rPr lang="en-US" dirty="0" smtClean="0"/>
              <a:t>him and </a:t>
            </a:r>
            <a:r>
              <a:rPr lang="en-US" dirty="0"/>
              <a:t>all nations serve him</a:t>
            </a:r>
            <a:r>
              <a:rPr lang="en-US" dirty="0" smtClean="0"/>
              <a:t>. Psalm 72:10-11</a:t>
            </a:r>
          </a:p>
          <a:p>
            <a:endParaRPr lang="en-US" dirty="0"/>
          </a:p>
          <a:p>
            <a:r>
              <a:rPr lang="en-US" dirty="0" smtClean="0"/>
              <a:t>Can be read as concerning Solomon, but Solomon does not meet all of the qualifications of the remainder of Psalm 72.</a:t>
            </a:r>
            <a:endParaRPr lang="en-US" dirty="0"/>
          </a:p>
          <a:p>
            <a:endParaRPr lang="en-US" dirty="0"/>
          </a:p>
          <a:p>
            <a:endParaRPr lang="en-US" dirty="0"/>
          </a:p>
        </p:txBody>
      </p:sp>
    </p:spTree>
    <p:extLst>
      <p:ext uri="{BB962C8B-B14F-4D97-AF65-F5344CB8AC3E}">
        <p14:creationId xmlns:p14="http://schemas.microsoft.com/office/powerpoint/2010/main" val="127017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Ferdinand de Saussure</a:t>
            </a:r>
            <a:endParaRPr lang="en-US" dirty="0"/>
          </a:p>
        </p:txBody>
      </p:sp>
      <p:sp>
        <p:nvSpPr>
          <p:cNvPr id="3" name="Content Placeholder 2"/>
          <p:cNvSpPr>
            <a:spLocks noGrp="1"/>
          </p:cNvSpPr>
          <p:nvPr>
            <p:ph idx="1"/>
          </p:nvPr>
        </p:nvSpPr>
        <p:spPr/>
        <p:txBody>
          <a:bodyPr/>
          <a:lstStyle/>
          <a:p>
            <a:r>
              <a:rPr lang="en-US" dirty="0" smtClean="0"/>
              <a:t>Early 20th century Swiss Linguist</a:t>
            </a:r>
          </a:p>
          <a:p>
            <a:r>
              <a:rPr lang="en-US" dirty="0" smtClean="0"/>
              <a:t>Developer of Modern Linguistics (study of the function and form of language)</a:t>
            </a:r>
          </a:p>
          <a:p>
            <a:r>
              <a:rPr lang="en-US" dirty="0" smtClean="0"/>
              <a:t>“Language is a system of signs in which the only essential thing is the union of meanings and sound-images, and in which both parts of the sign are psychological.” 1916</a:t>
            </a:r>
          </a:p>
        </p:txBody>
      </p:sp>
    </p:spTree>
    <p:extLst>
      <p:ext uri="{BB962C8B-B14F-4D97-AF65-F5344CB8AC3E}">
        <p14:creationId xmlns:p14="http://schemas.microsoft.com/office/powerpoint/2010/main" val="101957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9781" y="2506893"/>
            <a:ext cx="5332286" cy="3421295"/>
          </a:xfrm>
        </p:spPr>
      </p:pic>
    </p:spTree>
    <p:extLst>
      <p:ext uri="{BB962C8B-B14F-4D97-AF65-F5344CB8AC3E}">
        <p14:creationId xmlns:p14="http://schemas.microsoft.com/office/powerpoint/2010/main" val="214159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Scripture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Torah (instruction):  The </a:t>
            </a:r>
            <a:r>
              <a:rPr lang="en-US" dirty="0" err="1" smtClean="0"/>
              <a:t>Penteteuch</a:t>
            </a:r>
            <a:r>
              <a:rPr lang="en-US" dirty="0" smtClean="0"/>
              <a:t>   </a:t>
            </a:r>
          </a:p>
          <a:p>
            <a:r>
              <a:rPr lang="en-US" dirty="0" smtClean="0"/>
              <a:t>The </a:t>
            </a:r>
            <a:r>
              <a:rPr lang="en-US" dirty="0" err="1" smtClean="0"/>
              <a:t>Tanakh</a:t>
            </a:r>
            <a:r>
              <a:rPr lang="en-US" dirty="0" smtClean="0"/>
              <a:t>:  The </a:t>
            </a:r>
            <a:r>
              <a:rPr lang="en-US" dirty="0" err="1" smtClean="0"/>
              <a:t>Penteteuch</a:t>
            </a:r>
            <a:r>
              <a:rPr lang="en-US" dirty="0" smtClean="0"/>
              <a:t>, plus the prophecies, and the writings</a:t>
            </a:r>
          </a:p>
          <a:p>
            <a:r>
              <a:rPr lang="en-US" dirty="0"/>
              <a:t>The Talmud:  The Talmud has two components; the </a:t>
            </a:r>
            <a:r>
              <a:rPr lang="en-US" dirty="0" smtClean="0"/>
              <a:t>Mishnah </a:t>
            </a:r>
            <a:r>
              <a:rPr lang="en-US" dirty="0"/>
              <a:t>(Hebrew: </a:t>
            </a:r>
            <a:r>
              <a:rPr lang="en-US" dirty="0" err="1"/>
              <a:t>משנה</a:t>
            </a:r>
            <a:r>
              <a:rPr lang="en-US" dirty="0"/>
              <a:t>, c. 200 CE), a written </a:t>
            </a:r>
            <a:r>
              <a:rPr lang="en-US" dirty="0" smtClean="0"/>
              <a:t>compendium </a:t>
            </a:r>
            <a:r>
              <a:rPr lang="en-US" dirty="0"/>
              <a:t>of Rabbinic Judaism's </a:t>
            </a:r>
            <a:r>
              <a:rPr lang="en-US" dirty="0" smtClean="0"/>
              <a:t>oral teaching; </a:t>
            </a:r>
            <a:r>
              <a:rPr lang="en-US" dirty="0"/>
              <a:t>and </a:t>
            </a:r>
            <a:r>
              <a:rPr lang="en-US" dirty="0" smtClean="0"/>
              <a:t>the </a:t>
            </a:r>
            <a:r>
              <a:rPr lang="en-US" dirty="0" err="1" smtClean="0"/>
              <a:t>Gemera</a:t>
            </a:r>
            <a:r>
              <a:rPr lang="en-US" dirty="0" smtClean="0"/>
              <a:t> </a:t>
            </a:r>
            <a:r>
              <a:rPr lang="en-US" dirty="0"/>
              <a:t>(c. 500 CE), an elucidation of the Mishnah and </a:t>
            </a:r>
            <a:r>
              <a:rPr lang="en-US" dirty="0" smtClean="0"/>
              <a:t>related writings </a:t>
            </a:r>
            <a:r>
              <a:rPr lang="en-US" dirty="0"/>
              <a:t>that often ventures onto other subjects and expounds broadly on the </a:t>
            </a:r>
            <a:r>
              <a:rPr lang="en-US" dirty="0" err="1" smtClean="0"/>
              <a:t>Tanakh</a:t>
            </a:r>
            <a:r>
              <a:rPr lang="en-US" dirty="0" smtClean="0"/>
              <a:t>. </a:t>
            </a:r>
          </a:p>
          <a:p>
            <a:r>
              <a:rPr lang="en-US" dirty="0" smtClean="0"/>
              <a:t>The </a:t>
            </a:r>
            <a:r>
              <a:rPr lang="en-US" dirty="0"/>
              <a:t>entire Talmud consists of 63 tractates, and in standard print is over 6,200 pages long. It </a:t>
            </a:r>
            <a:r>
              <a:rPr lang="en-US" dirty="0" smtClean="0"/>
              <a:t>contains </a:t>
            </a:r>
            <a:r>
              <a:rPr lang="en-US" dirty="0"/>
              <a:t>the teachings and opinions of thousands of rabbis (dating from before the </a:t>
            </a:r>
            <a:r>
              <a:rPr lang="en-US" dirty="0" smtClean="0"/>
              <a:t>before the </a:t>
            </a:r>
            <a:r>
              <a:rPr lang="en-US" dirty="0" err="1" smtClean="0"/>
              <a:t>Nativiety</a:t>
            </a:r>
            <a:r>
              <a:rPr lang="en-US" dirty="0" smtClean="0"/>
              <a:t> </a:t>
            </a:r>
            <a:r>
              <a:rPr lang="en-US" dirty="0"/>
              <a:t>through the fifth century </a:t>
            </a:r>
            <a:r>
              <a:rPr lang="en-US" dirty="0" smtClean="0"/>
              <a:t>AD) </a:t>
            </a:r>
            <a:r>
              <a:rPr lang="en-US" dirty="0"/>
              <a:t>on a variety of </a:t>
            </a:r>
            <a:r>
              <a:rPr lang="en-US" dirty="0" smtClean="0"/>
              <a:t>subjects. </a:t>
            </a:r>
            <a:r>
              <a:rPr lang="en-US" dirty="0"/>
              <a:t>The Talmud is the basis for all codes of </a:t>
            </a:r>
            <a:r>
              <a:rPr lang="en-US" dirty="0" smtClean="0"/>
              <a:t>Jewish law, </a:t>
            </a:r>
            <a:r>
              <a:rPr lang="en-US" dirty="0"/>
              <a:t>and is widely quoted in </a:t>
            </a:r>
            <a:r>
              <a:rPr lang="en-US" dirty="0" smtClean="0"/>
              <a:t>Rabbinic Literature.</a:t>
            </a:r>
            <a:endParaRPr lang="en-US" dirty="0"/>
          </a:p>
          <a:p>
            <a:endParaRPr lang="en-US" dirty="0"/>
          </a:p>
        </p:txBody>
      </p:sp>
    </p:spTree>
    <p:extLst>
      <p:ext uri="{BB962C8B-B14F-4D97-AF65-F5344CB8AC3E}">
        <p14:creationId xmlns:p14="http://schemas.microsoft.com/office/powerpoint/2010/main" val="193555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Page of the Talmud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07581" y="2286000"/>
            <a:ext cx="2529237" cy="3581400"/>
          </a:xfrm>
        </p:spPr>
      </p:pic>
    </p:spTree>
    <p:extLst>
      <p:ext uri="{BB962C8B-B14F-4D97-AF65-F5344CB8AC3E}">
        <p14:creationId xmlns:p14="http://schemas.microsoft.com/office/powerpoint/2010/main" val="202031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View of the Messiah</a:t>
            </a:r>
            <a:endParaRPr lang="en-US" dirty="0"/>
          </a:p>
        </p:txBody>
      </p:sp>
      <p:sp>
        <p:nvSpPr>
          <p:cNvPr id="3" name="Content Placeholder 2"/>
          <p:cNvSpPr>
            <a:spLocks noGrp="1"/>
          </p:cNvSpPr>
          <p:nvPr>
            <p:ph idx="1"/>
          </p:nvPr>
        </p:nvSpPr>
        <p:spPr/>
        <p:txBody>
          <a:bodyPr/>
          <a:lstStyle/>
          <a:p>
            <a:r>
              <a:rPr lang="en-US" dirty="0" smtClean="0"/>
              <a:t>Belief of a coming messiah (</a:t>
            </a:r>
            <a:r>
              <a:rPr lang="en-US" dirty="0" err="1" smtClean="0"/>
              <a:t>mashiach</a:t>
            </a:r>
            <a:r>
              <a:rPr lang="en-US" dirty="0" smtClean="0"/>
              <a:t>) is a basic and fundamental part of traditional Judaism.  It is listed in the </a:t>
            </a:r>
            <a:r>
              <a:rPr lang="en-US" dirty="0" err="1" smtClean="0"/>
              <a:t>Mainmondes</a:t>
            </a:r>
            <a:r>
              <a:rPr lang="en-US" dirty="0" smtClean="0"/>
              <a:t> (12</a:t>
            </a:r>
            <a:r>
              <a:rPr lang="en-US" baseline="30000" dirty="0" smtClean="0"/>
              <a:t>th</a:t>
            </a:r>
            <a:r>
              <a:rPr lang="en-US" dirty="0" smtClean="0"/>
              <a:t> Century Rabbi) 13 Principles of Faith and in the </a:t>
            </a:r>
            <a:r>
              <a:rPr lang="en-US" dirty="0" err="1" smtClean="0"/>
              <a:t>Shemoneh</a:t>
            </a:r>
            <a:r>
              <a:rPr lang="en-US" dirty="0" smtClean="0"/>
              <a:t> </a:t>
            </a:r>
            <a:r>
              <a:rPr lang="en-US" dirty="0" err="1" smtClean="0"/>
              <a:t>Esrei</a:t>
            </a:r>
            <a:r>
              <a:rPr lang="en-US" dirty="0" smtClean="0"/>
              <a:t> (a prayer recited three times daily)</a:t>
            </a:r>
          </a:p>
          <a:p>
            <a:r>
              <a:rPr lang="en-US" dirty="0" smtClean="0"/>
              <a:t>The coming messiah will entail the return of all exiles to Israel, restoration of the religious courts of justice, and end of wickedness, rebuilding of Jerusalem, restoration of the line of David.</a:t>
            </a:r>
          </a:p>
          <a:p>
            <a:r>
              <a:rPr lang="en-US" dirty="0" smtClean="0"/>
              <a:t>He will be fully human</a:t>
            </a:r>
          </a:p>
          <a:p>
            <a:r>
              <a:rPr lang="en-US" dirty="0" smtClean="0"/>
              <a:t>Come at the ’End of Days,’ or the Messianic Age</a:t>
            </a:r>
            <a:endParaRPr lang="en-US" dirty="0"/>
          </a:p>
        </p:txBody>
      </p:sp>
    </p:spTree>
    <p:extLst>
      <p:ext uri="{BB962C8B-B14F-4D97-AF65-F5344CB8AC3E}">
        <p14:creationId xmlns:p14="http://schemas.microsoft.com/office/powerpoint/2010/main" val="151005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a:t>
            </a:r>
            <a:r>
              <a:rPr lang="en-US" dirty="0"/>
              <a:t>thou shalt come up against my people of Israel, as a cloud to cover the land; it shall be in the latter days, and I will bring thee against my land, that the heathen may know me, when I shall be sanctified in thee, O </a:t>
            </a:r>
            <a:r>
              <a:rPr lang="en-US" dirty="0" smtClean="0"/>
              <a:t>Gog, </a:t>
            </a:r>
            <a:r>
              <a:rPr lang="en-US" dirty="0"/>
              <a:t>before their eyes</a:t>
            </a:r>
            <a:r>
              <a:rPr lang="en-US" dirty="0" smtClean="0"/>
              <a:t>. Ez. 38:16</a:t>
            </a:r>
          </a:p>
          <a:p>
            <a:r>
              <a:rPr lang="en-US" dirty="0"/>
              <a:t>For the children of Israel shall abide many days without a king, and without a prince, and without a sacrifice, and without an image, and without an ephod, and without </a:t>
            </a:r>
            <a:r>
              <a:rPr lang="en-US" dirty="0" smtClean="0"/>
              <a:t>image, </a:t>
            </a:r>
            <a:r>
              <a:rPr lang="en-US" dirty="0"/>
              <a:t>a standing, or, statue, or, </a:t>
            </a:r>
            <a:r>
              <a:rPr lang="en-US" dirty="0" smtClean="0"/>
              <a:t>pillar.  Afterward </a:t>
            </a:r>
            <a:r>
              <a:rPr lang="en-US" dirty="0"/>
              <a:t>shall the children of Israel return, and seek the Lord their God, and David their king; and shall fear the Lord and his goodness in the latter days</a:t>
            </a:r>
            <a:r>
              <a:rPr lang="en-US" dirty="0" smtClean="0"/>
              <a:t>. Hosea 3:4-5</a:t>
            </a:r>
            <a:endParaRPr lang="en-US" dirty="0"/>
          </a:p>
          <a:p>
            <a:endParaRPr lang="en-US" dirty="0"/>
          </a:p>
        </p:txBody>
      </p:sp>
    </p:spTree>
    <p:extLst>
      <p:ext uri="{BB962C8B-B14F-4D97-AF65-F5344CB8AC3E}">
        <p14:creationId xmlns:p14="http://schemas.microsoft.com/office/powerpoint/2010/main" val="180824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And there shall come forth a rod out of the stem of Jesse, and a Branch shall grow out of his </a:t>
            </a:r>
            <a:r>
              <a:rPr lang="en-US" dirty="0" smtClean="0"/>
              <a:t>roots: And </a:t>
            </a:r>
            <a:r>
              <a:rPr lang="en-US" dirty="0"/>
              <a:t>the spirit of the Lord shall rest upon him, the spirit of wisdom and understanding, the spirit of counsel and might, the spirit of knowledge and of the fear of the </a:t>
            </a:r>
            <a:r>
              <a:rPr lang="en-US" dirty="0" smtClean="0"/>
              <a:t>Lord; And </a:t>
            </a:r>
            <a:r>
              <a:rPr lang="en-US" dirty="0"/>
              <a:t>shall make him of quick understanding in the fear of the Lord: and he shall not judge after the sight of his eyes, neither reprove after the hearing of his </a:t>
            </a:r>
            <a:r>
              <a:rPr lang="en-US" dirty="0" smtClean="0"/>
              <a:t>ears But </a:t>
            </a:r>
            <a:r>
              <a:rPr lang="en-US" dirty="0"/>
              <a:t>with righteousness shall he judge the poor, and reprove with equity for the meek of the earth: and he shall smite the earth with the rod of his mouth, and with the breath of his lips shall he slay the </a:t>
            </a:r>
            <a:r>
              <a:rPr lang="en-US" dirty="0" smtClean="0"/>
              <a:t>wicked.  Isaiah 11:1-4</a:t>
            </a:r>
            <a:endParaRPr lang="en-US" dirty="0"/>
          </a:p>
          <a:p>
            <a:endParaRPr lang="en-US" dirty="0"/>
          </a:p>
        </p:txBody>
      </p:sp>
    </p:spTree>
    <p:extLst>
      <p:ext uri="{BB962C8B-B14F-4D97-AF65-F5344CB8AC3E}">
        <p14:creationId xmlns:p14="http://schemas.microsoft.com/office/powerpoint/2010/main" val="166747308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400</TotalTime>
  <Words>1244</Words>
  <Application>Microsoft Macintosh PowerPoint</Application>
  <PresentationFormat>Widescreen</PresentationFormat>
  <Paragraphs>53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Franklin Gothic Book</vt:lpstr>
      <vt:lpstr>Arial</vt:lpstr>
      <vt:lpstr>Crop</vt:lpstr>
      <vt:lpstr>An Old Testament Christmas</vt:lpstr>
      <vt:lpstr>Friedrich Schleiermacher</vt:lpstr>
      <vt:lpstr>Ferdinand de Saussure</vt:lpstr>
      <vt:lpstr>What is this?</vt:lpstr>
      <vt:lpstr>Jewish Scripture</vt:lpstr>
      <vt:lpstr>The First Page of the Talmud</vt:lpstr>
      <vt:lpstr>Jewish View of the Messiah</vt:lpstr>
      <vt:lpstr>PowerPoint Presentation</vt:lpstr>
      <vt:lpstr>PowerPoint Presentation</vt:lpstr>
      <vt:lpstr>PowerPoint Presentation</vt:lpstr>
      <vt:lpstr>OT Leads Us To Jesus</vt:lpstr>
      <vt:lpstr>Judah?</vt:lpstr>
      <vt:lpstr>PowerPoint Presentation</vt:lpstr>
      <vt:lpstr>The Messiah Will Be a Descendent of David</vt:lpstr>
      <vt:lpstr>A Hezekiah Interlude</vt:lpstr>
      <vt:lpstr>PowerPoint Presentation</vt:lpstr>
      <vt:lpstr>PowerPoint Presentation</vt:lpstr>
      <vt:lpstr>The Messiah Will Be Born of A Virgin</vt:lpstr>
      <vt:lpstr>PowerPoint Presentation</vt:lpstr>
      <vt:lpstr>The Messiah Will Be Visited By Distant Kings Who Would Bow Down and Bear Gifts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Old Testament Christmas</dc:title>
  <dc:creator>Microsoft Office User</dc:creator>
  <cp:lastModifiedBy>Microsoft Office User</cp:lastModifiedBy>
  <cp:revision>15</cp:revision>
  <cp:lastPrinted>2017-12-11T19:25:42Z</cp:lastPrinted>
  <dcterms:created xsi:type="dcterms:W3CDTF">2017-12-11T13:11:17Z</dcterms:created>
  <dcterms:modified xsi:type="dcterms:W3CDTF">2017-12-11T19:51:56Z</dcterms:modified>
</cp:coreProperties>
</file>